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2.xml" ContentType="application/vnd.openxmlformats-officedocument.drawingml.chartshapes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drawings/drawing3.xml" ContentType="application/vnd.openxmlformats-officedocument.drawingml.chartshapes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78" r:id="rId3"/>
    <p:sldId id="318" r:id="rId4"/>
    <p:sldId id="346" r:id="rId5"/>
    <p:sldId id="347" r:id="rId6"/>
    <p:sldId id="431" r:id="rId7"/>
    <p:sldId id="447" r:id="rId8"/>
    <p:sldId id="363" r:id="rId9"/>
    <p:sldId id="262" r:id="rId10"/>
    <p:sldId id="296" r:id="rId11"/>
    <p:sldId id="448" r:id="rId12"/>
    <p:sldId id="364" r:id="rId13"/>
    <p:sldId id="266" r:id="rId14"/>
    <p:sldId id="444" r:id="rId15"/>
    <p:sldId id="450" r:id="rId16"/>
    <p:sldId id="287" r:id="rId17"/>
    <p:sldId id="411" r:id="rId18"/>
    <p:sldId id="289" r:id="rId19"/>
    <p:sldId id="290" r:id="rId20"/>
    <p:sldId id="449" r:id="rId21"/>
    <p:sldId id="446" r:id="rId22"/>
    <p:sldId id="438" r:id="rId23"/>
    <p:sldId id="436" r:id="rId24"/>
    <p:sldId id="440" r:id="rId25"/>
    <p:sldId id="441" r:id="rId26"/>
    <p:sldId id="439" r:id="rId27"/>
    <p:sldId id="451" r:id="rId28"/>
    <p:sldId id="317" r:id="rId29"/>
    <p:sldId id="395" r:id="rId30"/>
    <p:sldId id="427" r:id="rId31"/>
    <p:sldId id="442" r:id="rId32"/>
    <p:sldId id="376" r:id="rId33"/>
    <p:sldId id="405" r:id="rId34"/>
    <p:sldId id="429" r:id="rId35"/>
    <p:sldId id="453" r:id="rId36"/>
    <p:sldId id="399" r:id="rId37"/>
    <p:sldId id="421" r:id="rId38"/>
    <p:sldId id="349" r:id="rId39"/>
    <p:sldId id="360" r:id="rId40"/>
    <p:sldId id="445" r:id="rId41"/>
    <p:sldId id="343" r:id="rId42"/>
    <p:sldId id="345" r:id="rId43"/>
    <p:sldId id="35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33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chartUserShapes" Target="../drawings/drawing3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Single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</c:v>
                </c:pt>
                <c:pt idx="1">
                  <c:v>Pro</c:v>
                </c:pt>
                <c:pt idx="2">
                  <c:v>MP&amp;E</c:v>
                </c:pt>
                <c:pt idx="3">
                  <c:v>Perf</c:v>
                </c:pt>
                <c:pt idx="4">
                  <c:v>EPD</c:v>
                </c:pt>
                <c:pt idx="5">
                  <c:v>BoCo</c:v>
                </c:pt>
                <c:pt idx="6">
                  <c:v>Film</c:v>
                </c:pt>
                <c:pt idx="7">
                  <c:v>Song</c:v>
                </c:pt>
                <c:pt idx="8">
                  <c:v>CWP</c:v>
                </c:pt>
                <c:pt idx="9">
                  <c:v>MTh</c:v>
                </c:pt>
                <c:pt idx="10">
                  <c:v>J.Cmp</c:v>
                </c:pt>
                <c:pt idx="11">
                  <c:v>Cmp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50</c:v>
                </c:pt>
                <c:pt idx="1">
                  <c:v>13</c:v>
                </c:pt>
                <c:pt idx="2">
                  <c:v>10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  <c:pt idx="8">
                  <c:v>4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E-4FEF-BF5D-17BD40466D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</c:v>
                </c:pt>
                <c:pt idx="1">
                  <c:v>Pro</c:v>
                </c:pt>
                <c:pt idx="2">
                  <c:v>MP&amp;E</c:v>
                </c:pt>
                <c:pt idx="3">
                  <c:v>Perf</c:v>
                </c:pt>
                <c:pt idx="4">
                  <c:v>EPD</c:v>
                </c:pt>
                <c:pt idx="5">
                  <c:v>BoCo</c:v>
                </c:pt>
                <c:pt idx="6">
                  <c:v>Film</c:v>
                </c:pt>
                <c:pt idx="7">
                  <c:v>Song</c:v>
                </c:pt>
                <c:pt idx="8">
                  <c:v>CWP</c:v>
                </c:pt>
                <c:pt idx="9">
                  <c:v>MTh</c:v>
                </c:pt>
                <c:pt idx="10">
                  <c:v>J.Cmp</c:v>
                </c:pt>
                <c:pt idx="11">
                  <c:v>Cmp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69DE-4FEF-BF5D-17BD40466D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</c:v>
                </c:pt>
                <c:pt idx="1">
                  <c:v>Pro</c:v>
                </c:pt>
                <c:pt idx="2">
                  <c:v>MP&amp;E</c:v>
                </c:pt>
                <c:pt idx="3">
                  <c:v>Perf</c:v>
                </c:pt>
                <c:pt idx="4">
                  <c:v>EPD</c:v>
                </c:pt>
                <c:pt idx="5">
                  <c:v>BoCo</c:v>
                </c:pt>
                <c:pt idx="6">
                  <c:v>Film</c:v>
                </c:pt>
                <c:pt idx="7">
                  <c:v>Song</c:v>
                </c:pt>
                <c:pt idx="8">
                  <c:v>CWP</c:v>
                </c:pt>
                <c:pt idx="9">
                  <c:v>MTh</c:v>
                </c:pt>
                <c:pt idx="10">
                  <c:v>J.Cmp</c:v>
                </c:pt>
                <c:pt idx="11">
                  <c:v>Cmp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69DE-4FEF-BF5D-17BD40466D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Double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</c:v>
                </c:pt>
                <c:pt idx="1">
                  <c:v>Pro</c:v>
                </c:pt>
                <c:pt idx="2">
                  <c:v>MP&amp;E</c:v>
                </c:pt>
                <c:pt idx="3">
                  <c:v>Perf</c:v>
                </c:pt>
                <c:pt idx="4">
                  <c:v>EPD</c:v>
                </c:pt>
                <c:pt idx="5">
                  <c:v>BoCo</c:v>
                </c:pt>
                <c:pt idx="6">
                  <c:v>Film</c:v>
                </c:pt>
                <c:pt idx="7">
                  <c:v>Song</c:v>
                </c:pt>
                <c:pt idx="8">
                  <c:v>CWP</c:v>
                </c:pt>
                <c:pt idx="9">
                  <c:v>MTh</c:v>
                </c:pt>
                <c:pt idx="10">
                  <c:v>J.Cmp</c:v>
                </c:pt>
                <c:pt idx="11">
                  <c:v>Cmp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6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F-4E51-8675-489E18D9A8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MBus</c:v>
                </c:pt>
                <c:pt idx="1">
                  <c:v>Pro</c:v>
                </c:pt>
                <c:pt idx="2">
                  <c:v>MP&amp;E</c:v>
                </c:pt>
                <c:pt idx="3">
                  <c:v>Perf</c:v>
                </c:pt>
                <c:pt idx="4">
                  <c:v>EPD</c:v>
                </c:pt>
                <c:pt idx="5">
                  <c:v>BoCo</c:v>
                </c:pt>
                <c:pt idx="6">
                  <c:v>Film</c:v>
                </c:pt>
                <c:pt idx="7">
                  <c:v>Song</c:v>
                </c:pt>
                <c:pt idx="8">
                  <c:v>CWP</c:v>
                </c:pt>
                <c:pt idx="9">
                  <c:v>MTh</c:v>
                </c:pt>
                <c:pt idx="10">
                  <c:v>J.Cmp</c:v>
                </c:pt>
                <c:pt idx="11">
                  <c:v>Cmp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4ADF-4E51-8675-489E18D9A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30019808"/>
        <c:axId val="330020136"/>
      </c:barChart>
      <c:catAx>
        <c:axId val="33001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020136"/>
        <c:crosses val="autoZero"/>
        <c:auto val="1"/>
        <c:lblAlgn val="ctr"/>
        <c:lblOffset val="100"/>
        <c:noMultiLvlLbl val="0"/>
      </c:catAx>
      <c:valAx>
        <c:axId val="3300201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01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2A6-435A-8414-C995D2252FF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2A6-435A-8414-C995D2252F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Computers</c:v>
                </c:pt>
                <c:pt idx="1">
                  <c:v>Mktg &amp; Sales</c:v>
                </c:pt>
                <c:pt idx="2">
                  <c:v>Admin.</c:v>
                </c:pt>
                <c:pt idx="3">
                  <c:v>TV/Radio/Film</c:v>
                </c:pt>
                <c:pt idx="5">
                  <c:v>Med. / Therapy</c:v>
                </c:pt>
                <c:pt idx="7">
                  <c:v>Finance</c:v>
                </c:pt>
                <c:pt idx="9">
                  <c:v>Drink &amp; Food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30</c:v>
                </c:pt>
                <c:pt idx="1">
                  <c:v>28</c:v>
                </c:pt>
                <c:pt idx="2">
                  <c:v>8</c:v>
                </c:pt>
                <c:pt idx="3">
                  <c:v>6</c:v>
                </c:pt>
                <c:pt idx="5">
                  <c:v>5</c:v>
                </c:pt>
                <c:pt idx="7">
                  <c:v>5</c:v>
                </c:pt>
                <c:pt idx="9">
                  <c:v>5</c:v>
                </c:pt>
                <c:pt idx="1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sng" strike="noStrike" kern="1200" spc="0" baseline="0">
              <a:solidFill>
                <a:srgbClr val="92D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Other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28-4AA7-A816-DB2EEFBC9E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28-4AA7-A816-DB2EEFBC9E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28-4AA7-A816-DB2EEFBC9ED7}"/>
              </c:ext>
            </c:extLst>
          </c:dPt>
          <c:dPt>
            <c:idx val="3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28-4AA7-A816-DB2EEFBC9ED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528-4AA7-A816-DB2EEFBC9ED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528-4AA7-A816-DB2EEFBC9ED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528-4AA7-A816-DB2EEFBC9ED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528-4AA7-A816-DB2EEFBC9ED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528-4AA7-A816-DB2EEFBC9ED7}"/>
              </c:ext>
            </c:extLst>
          </c:dPt>
          <c:dPt>
            <c:idx val="9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528-4AA7-A816-DB2EEFBC9ED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528-4AA7-A816-DB2EEFBC9ED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528-4AA7-A816-DB2EEFBC9ED7}"/>
              </c:ext>
            </c:extLst>
          </c:dPt>
          <c:dPt>
            <c:idx val="1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528-4AA7-A816-DB2EEFBC9E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Law</c:v>
                </c:pt>
                <c:pt idx="1">
                  <c:v>Ed./Training</c:v>
                </c:pt>
                <c:pt idx="2">
                  <c:v>Data Analysis</c:v>
                </c:pt>
                <c:pt idx="3">
                  <c:v>Mgmt. Consult.</c:v>
                </c:pt>
                <c:pt idx="5">
                  <c:v>Real Estate</c:v>
                </c:pt>
                <c:pt idx="8">
                  <c:v>Clothing</c:v>
                </c:pt>
                <c:pt idx="9">
                  <c:v>Photography</c:v>
                </c:pt>
                <c:pt idx="12">
                  <c:v>Other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5">
                  <c:v>2</c:v>
                </c:pt>
                <c:pt idx="8">
                  <c:v>2</c:v>
                </c:pt>
                <c:pt idx="9">
                  <c:v>2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E6-4CDF-BB63-B028A4403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1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270-41B2-8405-A07CB8B655D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270-41B2-8405-A07CB8B655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Computers</c:v>
                </c:pt>
                <c:pt idx="1">
                  <c:v>Mktg &amp; Sales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</c:v>
                </c:pt>
                <c:pt idx="1">
                  <c:v>20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6A1-4964-9090-F06D86B38C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6A1-4964-9090-F06D86B38C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6A1-4964-9090-F06D86B38C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6A1-4964-9090-F06D86B38C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6A1-4964-9090-F06D86B38CBE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6A1-4964-9090-F06D86B38CB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6A1-4964-9090-F06D86B38CBE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6A1-4964-9090-F06D86B38CB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6A1-4964-9090-F06D86B38CB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6A1-4964-9090-F06D86B38CBE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6A1-4964-9090-F06D86B38C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Computers</c:v>
                </c:pt>
                <c:pt idx="1">
                  <c:v>Mktg &amp; Sales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4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6A1-4964-9090-F06D86B38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E1-45F7-8AA4-78BC4A1E56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E1-45F7-8AA4-78BC4A1E56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E1-45F7-8AA4-78BC4A1E56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E1-45F7-8AA4-78BC4A1E56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E1-45F7-8AA4-78BC4A1E565D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E1-45F7-8AA4-78BC4A1E565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3E1-45F7-8AA4-78BC4A1E565D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3E1-45F7-8AA4-78BC4A1E565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3E1-45F7-8AA4-78BC4A1E565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E1-45F7-8AA4-78BC4A1E565D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3E1-45F7-8AA4-78BC4A1E565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Computers</c:v>
                </c:pt>
                <c:pt idx="1">
                  <c:v>Mktg &amp; Sales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</c:v>
                </c:pt>
                <c:pt idx="1">
                  <c:v>4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B3E1-45F7-8AA4-78BC4A1E5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Relevant to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15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27-4F9C-AF24-3860909549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Relevant Double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27-4F9C-AF24-3860909549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Oops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1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83-4E04-8EFB-47389E71C46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Oops Double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Undergrad</c:v>
                </c:pt>
                <c:pt idx="1">
                  <c:v>Other Masters</c:v>
                </c:pt>
                <c:pt idx="2">
                  <c:v>MBA</c:v>
                </c:pt>
                <c:pt idx="3">
                  <c:v>J.D.</c:v>
                </c:pt>
                <c:pt idx="4">
                  <c:v>Psy. D.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83-4E04-8EFB-47389E71C4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0168272"/>
        <c:axId val="400170240"/>
      </c:barChart>
      <c:catAx>
        <c:axId val="40016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170240"/>
        <c:crosses val="autoZero"/>
        <c:auto val="1"/>
        <c:lblAlgn val="ctr"/>
        <c:lblOffset val="100"/>
        <c:noMultiLvlLbl val="0"/>
      </c:catAx>
      <c:valAx>
        <c:axId val="400170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01682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54-4F37-A28F-31C2D3C1F7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54-4F37-A28F-31C2D3C1F7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54-4F37-A28F-31C2D3C1F7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54-4F37-A28F-31C2D3C1F7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Another Degree</c:v>
                </c:pt>
                <c:pt idx="1">
                  <c:v>Oops</c:v>
                </c:pt>
                <c:pt idx="2">
                  <c:v>B. Music Only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27</c:v>
                </c:pt>
                <c:pt idx="1">
                  <c:v>2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54-4F37-A28F-31C2D3C1F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Years Until Non-Music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26</c:v>
                </c:pt>
                <c:pt idx="1">
                  <c:v>15</c:v>
                </c:pt>
                <c:pt idx="2">
                  <c:v>9</c:v>
                </c:pt>
                <c:pt idx="3">
                  <c:v>13</c:v>
                </c:pt>
                <c:pt idx="4">
                  <c:v>14</c:v>
                </c:pt>
                <c:pt idx="5">
                  <c:v>11</c:v>
                </c:pt>
                <c:pt idx="6">
                  <c:v>9</c:v>
                </c:pt>
                <c:pt idx="7">
                  <c:v>4</c:v>
                </c:pt>
                <c:pt idx="8">
                  <c:v>3</c:v>
                </c:pt>
                <c:pt idx="9">
                  <c:v>4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A-4DE4-B839-2BC8218B7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245024"/>
        <c:axId val="392244368"/>
      </c:barChart>
      <c:catAx>
        <c:axId val="3922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4368"/>
        <c:crosses val="autoZero"/>
        <c:auto val="1"/>
        <c:lblAlgn val="ctr"/>
        <c:lblOffset val="100"/>
        <c:noMultiLvlLbl val="0"/>
      </c:catAx>
      <c:valAx>
        <c:axId val="39224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Years Until Non-Music Career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32</c:v>
                </c:pt>
                <c:pt idx="1">
                  <c:v>13</c:v>
                </c:pt>
                <c:pt idx="2">
                  <c:v>14</c:v>
                </c:pt>
                <c:pt idx="3">
                  <c:v>16</c:v>
                </c:pt>
                <c:pt idx="4">
                  <c:v>13</c:v>
                </c:pt>
                <c:pt idx="5">
                  <c:v>5</c:v>
                </c:pt>
                <c:pt idx="6">
                  <c:v>9</c:v>
                </c:pt>
                <c:pt idx="7">
                  <c:v>2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0A-4DE4-B839-2BC8218B7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245024"/>
        <c:axId val="392244368"/>
      </c:barChart>
      <c:catAx>
        <c:axId val="39224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4368"/>
        <c:crosses val="autoZero"/>
        <c:auto val="1"/>
        <c:lblAlgn val="ctr"/>
        <c:lblOffset val="100"/>
        <c:noMultiLvlLbl val="0"/>
      </c:catAx>
      <c:valAx>
        <c:axId val="39224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4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of major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FE-43A1-9C7D-3E139B9EBC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FE-492D-8063-4E8C7BB2B7E6}"/>
              </c:ext>
            </c:extLst>
          </c:dPt>
          <c:dPt>
            <c:idx val="2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9FE-492D-8063-4E8C7BB2B7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Business</c:v>
                </c:pt>
                <c:pt idx="1">
                  <c:v>Tech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68</c:v>
                </c:pt>
                <c:pt idx="1">
                  <c:v>22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E-492D-8063-4E8C7BB2B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N/A (57)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17-43D1-9179-3C51EBDE976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Prosperous (33)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8</c:v>
                </c:pt>
                <c:pt idx="3">
                  <c:v>6</c:v>
                </c:pt>
                <c:pt idx="4">
                  <c:v>5</c:v>
                </c:pt>
                <c:pt idx="5">
                  <c:v>3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17-43D1-9179-3C51EBDE976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Prosperous (24)</c:v>
                </c:pt>
              </c:strCache>
            </c:strRef>
          </c:tx>
          <c:spPr>
            <a:solidFill>
              <a:srgbClr val="CC99FF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6+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0</c:v>
                </c:pt>
                <c:pt idx="1">
                  <c:v>14</c:v>
                </c:pt>
                <c:pt idx="2">
                  <c:v>5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17-43D1-9179-3C51EBDE9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83813480"/>
        <c:axId val="383813808"/>
      </c:barChart>
      <c:catAx>
        <c:axId val="38381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813808"/>
        <c:crosses val="autoZero"/>
        <c:auto val="1"/>
        <c:lblAlgn val="ctr"/>
        <c:lblOffset val="100"/>
        <c:noMultiLvlLbl val="0"/>
      </c:catAx>
      <c:valAx>
        <c:axId val="38381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813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Why they left music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88-49F1-AEA5-5E3BBBDFA2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88-49F1-AEA5-5E3BBBDFA2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88-49F1-AEA5-5E3BBBDFA2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13-4E30-AE77-9EE98A02F63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B88-49F1-AEA5-5E3BBBDFA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Wanted a non-music career.</c:v>
                </c:pt>
                <c:pt idx="2">
                  <c:v>Didn't care.</c:v>
                </c:pt>
                <c:pt idx="3">
                  <c:v>Preferred music.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</c:v>
                </c:pt>
                <c:pt idx="2">
                  <c:v>45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88-49F1-AEA5-5E3BBBDFA22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B7-4617-B19E-842A2F65CA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B7-4617-B19E-842A2F65CA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B7-4617-B19E-842A2F65CA2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B7-4617-B19E-842A2F65CA23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B7-4617-B19E-842A2F65CA2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B7-4617-B19E-842A2F65CA2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B7-4617-B19E-842A2F65CA2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B7-4617-B19E-842A2F65CA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Directly</c:v>
                </c:pt>
                <c:pt idx="4">
                  <c:v>Tangentially</c:v>
                </c:pt>
                <c:pt idx="5">
                  <c:v>No</c:v>
                </c:pt>
                <c:pt idx="7">
                  <c:v>N/A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4">
                  <c:v>5</c:v>
                </c:pt>
                <c:pt idx="5">
                  <c:v>6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9B7-4617-B19E-842A2F65CA2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0C-4BF9-9204-316AF8C31F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0C-4BF9-9204-316AF8C31F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0C-4BF9-9204-316AF8C31F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40C-4BF9-9204-316AF8C31F20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40C-4BF9-9204-316AF8C31F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40C-4BF9-9204-316AF8C31F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40C-4BF9-9204-316AF8C31F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40C-4BF9-9204-316AF8C31F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Directly</c:v>
                </c:pt>
                <c:pt idx="4">
                  <c:v>Tangentially</c:v>
                </c:pt>
                <c:pt idx="5">
                  <c:v>No</c:v>
                </c:pt>
                <c:pt idx="7">
                  <c:v>N/A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</c:v>
                </c:pt>
                <c:pt idx="4">
                  <c:v>6</c:v>
                </c:pt>
                <c:pt idx="5">
                  <c:v>13</c:v>
                </c:pt>
                <c:pt idx="7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40C-4BF9-9204-316AF8C31F2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6F-47E9-BC6E-A669B72766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6F-47E9-BC6E-A669B72766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6F-47E9-BC6E-A669B72766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6F-47E9-BC6E-A669B727665F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6F-47E9-BC6E-A669B727665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6F-47E9-BC6E-A669B727665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6F-47E9-BC6E-A669B727665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6F-47E9-BC6E-A669B72766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Directly</c:v>
                </c:pt>
                <c:pt idx="4">
                  <c:v>Tangentially</c:v>
                </c:pt>
                <c:pt idx="5">
                  <c:v>No</c:v>
                </c:pt>
                <c:pt idx="7">
                  <c:v>N/A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</c:v>
                </c:pt>
                <c:pt idx="4">
                  <c:v>3</c:v>
                </c:pt>
                <c:pt idx="5">
                  <c:v>6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46F-47E9-BC6E-A669B727665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FA-4C76-B07A-A406965664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FA-4C76-B07A-A406965664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FA-4C76-B07A-A406965664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FA-4C76-B07A-A406965664F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FFA-4C76-B07A-A406965664F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FFA-4C76-B07A-A406965664F9}"/>
              </c:ext>
            </c:extLst>
          </c:dPt>
          <c:dPt>
            <c:idx val="6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FFA-4C76-B07A-A406965664F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FFA-4C76-B07A-A406965664F9}"/>
              </c:ext>
            </c:extLst>
          </c:dPt>
          <c:dPt>
            <c:idx val="8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A17-47B2-B1D0-85E926D5883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5A6-4CFD-A850-784AB14C3C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Network</c:v>
                </c:pt>
                <c:pt idx="1">
                  <c:v>Job Listing</c:v>
                </c:pt>
                <c:pt idx="4">
                  <c:v>Entrepreneur</c:v>
                </c:pt>
                <c:pt idx="6">
                  <c:v>Climbed the Ladder</c:v>
                </c:pt>
                <c:pt idx="7">
                  <c:v>Intern/Vol.</c:v>
                </c:pt>
                <c:pt idx="8">
                  <c:v>Recruited</c:v>
                </c:pt>
                <c:pt idx="9">
                  <c:v>Temped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39</c:v>
                </c:pt>
                <c:pt idx="1">
                  <c:v>37</c:v>
                </c:pt>
                <c:pt idx="4">
                  <c:v>9</c:v>
                </c:pt>
                <c:pt idx="6">
                  <c:v>9</c:v>
                </c:pt>
                <c:pt idx="7">
                  <c:v>6</c:v>
                </c:pt>
                <c:pt idx="8">
                  <c:v>6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FFA-4C76-B07A-A40696566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Network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E-45BC-9B5B-04663CC59154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2EE-45BC-9B5B-04663CC59154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EE-45BC-9B5B-04663CC591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2EE-45BC-9B5B-04663CC59154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EE-45BC-9B5B-04663CC591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Friend, etc.</c:v>
                </c:pt>
                <c:pt idx="1">
                  <c:v>Family</c:v>
                </c:pt>
                <c:pt idx="2">
                  <c:v>Family Business</c:v>
                </c:pt>
                <c:pt idx="3">
                  <c:v>Fmr. Coworker</c:v>
                </c:pt>
                <c:pt idx="4">
                  <c:v>Customer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14</c:v>
                </c:pt>
                <c:pt idx="1">
                  <c:v>8</c:v>
                </c:pt>
                <c:pt idx="2">
                  <c:v>4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EE-45BC-9B5B-04663CC5915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First job on their non-music career path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24-473D-AB1F-D7E1BEEF4B7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4-473D-AB1F-D7E1BEEF4B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24-473D-AB1F-D7E1BEEF4B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24-473D-AB1F-D7E1BEEF4B7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124-473D-AB1F-D7E1BEEF4B7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FT Good Pay</c:v>
                </c:pt>
                <c:pt idx="1">
                  <c:v>FT OK Pay</c:v>
                </c:pt>
                <c:pt idx="2">
                  <c:v>PT</c:v>
                </c:pt>
                <c:pt idx="3">
                  <c:v>FT Low Pay</c:v>
                </c:pt>
                <c:pt idx="4">
                  <c:v>Unpaid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53</c:v>
                </c:pt>
                <c:pt idx="1">
                  <c:v>26</c:v>
                </c:pt>
                <c:pt idx="2">
                  <c:v>9</c:v>
                </c:pt>
                <c:pt idx="3">
                  <c:v>17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24-473D-AB1F-D7E1BEEF4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Field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5F-4E19-B565-55F3603461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5F-4E19-B565-55F3603461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05F-4E19-B565-55F3603461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05F-4E19-B565-55F3603461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05F-4E19-B565-55F36034616C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05F-4E19-B565-55F36034616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05F-4E19-B565-55F36034616C}"/>
              </c:ext>
            </c:extLst>
          </c:dPt>
          <c:dPt>
            <c:idx val="7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05F-4E19-B565-55F36034616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EDB-4017-86E2-79DC0F89265C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23B-47D9-8A43-2AB0BAF28A94}"/>
              </c:ext>
            </c:extLst>
          </c:dPt>
          <c:dPt>
            <c:idx val="1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23B-47D9-8A43-2AB0BAF28A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Sheet1!$A$2:$A$12</c:f>
              <c:strCache>
                <c:ptCount val="11"/>
                <c:pt idx="0">
                  <c:v>Computers</c:v>
                </c:pt>
                <c:pt idx="1">
                  <c:v>Mktg &amp; Sales</c:v>
                </c:pt>
                <c:pt idx="2">
                  <c:v>Admin.</c:v>
                </c:pt>
                <c:pt idx="3">
                  <c:v>TV/Radio/Film</c:v>
                </c:pt>
                <c:pt idx="5">
                  <c:v>Med. / Therapy</c:v>
                </c:pt>
                <c:pt idx="7">
                  <c:v>Finance</c:v>
                </c:pt>
                <c:pt idx="9">
                  <c:v>Drink &amp; Food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30</c:v>
                </c:pt>
                <c:pt idx="1">
                  <c:v>28</c:v>
                </c:pt>
                <c:pt idx="2">
                  <c:v>8</c:v>
                </c:pt>
                <c:pt idx="3">
                  <c:v>6</c:v>
                </c:pt>
                <c:pt idx="5">
                  <c:v>5</c:v>
                </c:pt>
                <c:pt idx="7">
                  <c:v>5</c:v>
                </c:pt>
                <c:pt idx="9">
                  <c:v>5</c:v>
                </c:pt>
                <c:pt idx="1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05F-4E19-B565-55F360346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</c:v>
                </c:pt>
                <c:pt idx="1">
                  <c:v>10</c:v>
                </c:pt>
                <c:pt idx="2">
                  <c:v>10</c:v>
                </c:pt>
                <c:pt idx="3">
                  <c:v>19</c:v>
                </c:pt>
                <c:pt idx="4">
                  <c:v>11</c:v>
                </c:pt>
                <c:pt idx="5">
                  <c:v>12</c:v>
                </c:pt>
                <c:pt idx="6">
                  <c:v>9</c:v>
                </c:pt>
                <c:pt idx="7">
                  <c:v>9</c:v>
                </c:pt>
                <c:pt idx="8">
                  <c:v>13</c:v>
                </c:pt>
                <c:pt idx="9">
                  <c:v>6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5-4770-A918-00879B55A2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1-86F5-4770-A918-00879B55A2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</c:numCache>
            </c:numRef>
          </c:val>
          <c:extLst>
            <c:ext xmlns:c16="http://schemas.microsoft.com/office/drawing/2014/chart" uri="{C3380CC4-5D6E-409C-BE32-E72D297353CC}">
              <c16:uniqueId val="{00000002-86F5-4770-A918-00879B55A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6039304"/>
        <c:axId val="396050784"/>
      </c:barChart>
      <c:catAx>
        <c:axId val="396039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50784"/>
        <c:crosses val="autoZero"/>
        <c:auto val="1"/>
        <c:lblAlgn val="ctr"/>
        <c:lblOffset val="100"/>
        <c:noMultiLvlLbl val="0"/>
      </c:catAx>
      <c:valAx>
        <c:axId val="396050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3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sng" strike="noStrike" kern="1200" spc="0" baseline="0">
              <a:solidFill>
                <a:srgbClr val="92D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Other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28-4AA7-A816-DB2EEFBC9E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28-4AA7-A816-DB2EEFBC9E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28-4AA7-A816-DB2EEFBC9ED7}"/>
              </c:ext>
            </c:extLst>
          </c:dPt>
          <c:dPt>
            <c:idx val="3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28-4AA7-A816-DB2EEFBC9ED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528-4AA7-A816-DB2EEFBC9ED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528-4AA7-A816-DB2EEFBC9ED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528-4AA7-A816-DB2EEFBC9ED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528-4AA7-A816-DB2EEFBC9ED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528-4AA7-A816-DB2EEFBC9ED7}"/>
              </c:ext>
            </c:extLst>
          </c:dPt>
          <c:dPt>
            <c:idx val="9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528-4AA7-A816-DB2EEFBC9ED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528-4AA7-A816-DB2EEFBC9ED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528-4AA7-A816-DB2EEFBC9ED7}"/>
              </c:ext>
            </c:extLst>
          </c:dPt>
          <c:dPt>
            <c:idx val="12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528-4AA7-A816-DB2EEFBC9E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Sheet1!$A$2:$A$14</c:f>
              <c:strCache>
                <c:ptCount val="13"/>
                <c:pt idx="0">
                  <c:v>Law</c:v>
                </c:pt>
                <c:pt idx="1">
                  <c:v>Ed./Training</c:v>
                </c:pt>
                <c:pt idx="2">
                  <c:v>Data Analysis</c:v>
                </c:pt>
                <c:pt idx="3">
                  <c:v>Mgmt. Consult.</c:v>
                </c:pt>
                <c:pt idx="5">
                  <c:v>Real Estate</c:v>
                </c:pt>
                <c:pt idx="8">
                  <c:v>Clothing</c:v>
                </c:pt>
                <c:pt idx="9">
                  <c:v>Photography</c:v>
                </c:pt>
                <c:pt idx="12">
                  <c:v>Other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5">
                  <c:v>2</c:v>
                </c:pt>
                <c:pt idx="8">
                  <c:v>2</c:v>
                </c:pt>
                <c:pt idx="9">
                  <c:v>2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E6-4CDF-BB63-B028A4403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10"/>
        <c:delete val="1"/>
      </c:legendEntry>
      <c:legendEntry>
        <c:idx val="1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83-45B1-B656-D105DEB0967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83-45B1-B656-D105DEB0967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83-45B1-B656-D105DEB0967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83-45B1-B656-D105DEB0967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83-45B1-B656-D105DEB09674}"/>
              </c:ext>
            </c:extLst>
          </c:dPt>
          <c:dPt>
            <c:idx val="5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6C-45B0-9161-58B4D0E297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Analytical Skills</c:v>
                </c:pt>
                <c:pt idx="1">
                  <c:v>Creativity</c:v>
                </c:pt>
                <c:pt idx="2">
                  <c:v>Improvization</c:v>
                </c:pt>
                <c:pt idx="3">
                  <c:v>Learn how to Learn</c:v>
                </c:pt>
                <c:pt idx="4">
                  <c:v>Well-Rounded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</c:v>
                </c:pt>
                <c:pt idx="1">
                  <c:v>13</c:v>
                </c:pt>
                <c:pt idx="2">
                  <c:v>9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C-45B0-9161-58B4D0E297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01167788809002E-2"/>
          <c:y val="7.6490265752740885E-2"/>
          <c:w val="0.88724884932861658"/>
          <c:h val="0.681718128998482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Thinking &amp; Learning</c:v>
                </c:pt>
                <c:pt idx="1">
                  <c:v>Diversity &amp; Collab.</c:v>
                </c:pt>
                <c:pt idx="2">
                  <c:v>Focus &amp; Drive</c:v>
                </c:pt>
                <c:pt idx="3">
                  <c:v>Dir. Applicable Classes.</c:v>
                </c:pt>
                <c:pt idx="4">
                  <c:v>Networking Skills</c:v>
                </c:pt>
                <c:pt idx="5">
                  <c:v>Business Skills</c:v>
                </c:pt>
                <c:pt idx="6">
                  <c:v>Professionalism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48</c:v>
                </c:pt>
                <c:pt idx="1">
                  <c:v>30</c:v>
                </c:pt>
                <c:pt idx="2">
                  <c:v>29</c:v>
                </c:pt>
                <c:pt idx="3">
                  <c:v>18</c:v>
                </c:pt>
                <c:pt idx="4">
                  <c:v>16</c:v>
                </c:pt>
                <c:pt idx="5">
                  <c:v>15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D-4361-80CA-88FBA47F6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997696"/>
        <c:axId val="415989168"/>
      </c:barChart>
      <c:catAx>
        <c:axId val="41599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89168"/>
        <c:crosses val="autoZero"/>
        <c:auto val="1"/>
        <c:lblAlgn val="ctr"/>
        <c:lblOffset val="100"/>
        <c:noMultiLvlLbl val="0"/>
      </c:catAx>
      <c:valAx>
        <c:axId val="41598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7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Seize opps. &amp; try things.</c:v>
                </c:pt>
                <c:pt idx="1">
                  <c:v>It's OK to be outside music.</c:v>
                </c:pt>
                <c:pt idx="2">
                  <c:v>Network &amp; Research Careers.</c:v>
                </c:pt>
                <c:pt idx="3">
                  <c:v>Think Big Picture.</c:v>
                </c:pt>
                <c:pt idx="4">
                  <c:v>Be realistic.</c:v>
                </c:pt>
                <c:pt idx="5">
                  <c:v>Work hard.</c:v>
                </c:pt>
                <c:pt idx="6">
                  <c:v>Move forward.</c:v>
                </c:pt>
                <c:pt idx="7">
                  <c:v>Be can-do.</c:v>
                </c:pt>
                <c:pt idx="8">
                  <c:v>Apply music skills.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48</c:v>
                </c:pt>
                <c:pt idx="1">
                  <c:v>39</c:v>
                </c:pt>
                <c:pt idx="2">
                  <c:v>35</c:v>
                </c:pt>
                <c:pt idx="3">
                  <c:v>35</c:v>
                </c:pt>
                <c:pt idx="4">
                  <c:v>27</c:v>
                </c:pt>
                <c:pt idx="5">
                  <c:v>20</c:v>
                </c:pt>
                <c:pt idx="6">
                  <c:v>20</c:v>
                </c:pt>
                <c:pt idx="7">
                  <c:v>18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45-417C-9E4D-0653599B2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2041320"/>
        <c:axId val="352041976"/>
      </c:barChart>
      <c:catAx>
        <c:axId val="352041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041976"/>
        <c:crosses val="autoZero"/>
        <c:auto val="1"/>
        <c:lblAlgn val="ctr"/>
        <c:lblOffset val="100"/>
        <c:noMultiLvlLbl val="0"/>
      </c:catAx>
      <c:valAx>
        <c:axId val="352041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041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7A-4976-B13C-1A74A0588CC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7A-4976-B13C-1A74A0588C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7A-4976-B13C-1A74A0588CC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7A-4976-B13C-1A74A0588CC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7A-4976-B13C-1A74A0588CC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37A-4976-B13C-1A74A0588CC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37A-4976-B13C-1A74A0588CC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37A-4976-B13C-1A74A0588C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Semi-Pro</c:v>
                </c:pt>
                <c:pt idx="3">
                  <c:v>Casual</c:v>
                </c:pt>
                <c:pt idx="5">
                  <c:v>Personal</c:v>
                </c:pt>
                <c:pt idx="7">
                  <c:v>Passive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22</c:v>
                </c:pt>
                <c:pt idx="3">
                  <c:v>40</c:v>
                </c:pt>
                <c:pt idx="5">
                  <c:v>21</c:v>
                </c:pt>
                <c:pt idx="7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09-4BBF-AA82-D8DCE11CFFE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u="sng" dirty="0"/>
              <a:t>Non-MB Majors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Principal Instrument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4D-487F-97C1-E061D544006E}"/>
              </c:ext>
            </c:extLst>
          </c:dPt>
          <c:dPt>
            <c:idx val="1"/>
            <c:bubble3D val="0"/>
            <c:spPr>
              <a:solidFill>
                <a:srgbClr val="FF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4D-487F-97C1-E061D54400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4D-487F-97C1-E061D54400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4D-487F-97C1-E061D544006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44D-487F-97C1-E061D544006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44D-487F-97C1-E061D544006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F8-4053-AE71-F7A511EDCAE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2F8-4053-AE71-F7A511EDCA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Voice</c:v>
                </c:pt>
                <c:pt idx="1">
                  <c:v>Guitar</c:v>
                </c:pt>
                <c:pt idx="3">
                  <c:v>Bass</c:v>
                </c:pt>
                <c:pt idx="4">
                  <c:v>Drums</c:v>
                </c:pt>
                <c:pt idx="5">
                  <c:v>Piano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33</c:v>
                </c:pt>
                <c:pt idx="1">
                  <c:v>29</c:v>
                </c:pt>
                <c:pt idx="3">
                  <c:v>13</c:v>
                </c:pt>
                <c:pt idx="4">
                  <c:v>11</c:v>
                </c:pt>
                <c:pt idx="5">
                  <c:v>8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44D-487F-97C1-E061D5440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6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18-4186-A33C-4EB69600B83C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18-4186-A33C-4EB69600B83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18-4186-A33C-4EB69600B83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18-4186-A33C-4EB69600B8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018-4186-A33C-4EB69600B83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B1-4941-9BD1-9BC6BA7B35CA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12-465F-B6CD-1639AE9239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47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12-465F-B6CD-1639AE923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u="sng" dirty="0"/>
              <a:t>Tech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FB-4E01-A4B1-A548D638F9B3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FB-4E01-A4B1-A548D638F9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FB-4E01-A4B1-A548D638F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u="sng" dirty="0"/>
              <a:t>Other</a:t>
            </a:r>
          </a:p>
        </c:rich>
      </c:tx>
      <c:layout>
        <c:manualLayout>
          <c:xMode val="edge"/>
          <c:yMode val="edge"/>
          <c:x val="0.36450677221771433"/>
          <c:y val="2.7376629124996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75-4CEE-9AE6-9E3D0C3016AE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75-4CEE-9AE6-9E3D0C3016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Women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75-4CEE-9AE6-9E3D0C301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0.72812</cdr:x>
      <cdr:y>0.17497</cdr:y>
    </cdr:from>
    <cdr:to>
      <cdr:x>0.95276</cdr:x>
      <cdr:y>0.54505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49470" y="761347"/>
          <a:ext cx="1897250" cy="1610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/>
            <a:t>Includes:</a:t>
          </a:r>
        </a:p>
        <a:p xmlns:a="http://schemas.openxmlformats.org/drawingml/2006/main">
          <a:r>
            <a:rPr lang="en-US" sz="2400" b="1" dirty="0"/>
            <a:t>10 Entrepreneurs</a:t>
          </a:r>
        </a:p>
        <a:p xmlns:a="http://schemas.openxmlformats.org/drawingml/2006/main">
          <a:r>
            <a:rPr lang="en-US" sz="2400" b="1" dirty="0"/>
            <a:t>12 Managers</a:t>
          </a:r>
          <a:br>
            <a:rPr lang="en-US" sz="2400" b="1" dirty="0"/>
          </a:br>
          <a:r>
            <a:rPr lang="en-US" sz="2400" b="1" dirty="0"/>
            <a:t>54 total in I.T.</a:t>
          </a:r>
        </a:p>
        <a:p xmlns:a="http://schemas.openxmlformats.org/drawingml/2006/main">
          <a:endParaRPr lang="en-US" sz="2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0.72812</cdr:x>
      <cdr:y>0.17497</cdr:y>
    </cdr:from>
    <cdr:to>
      <cdr:x>0.95276</cdr:x>
      <cdr:y>0.54505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49470" y="761347"/>
          <a:ext cx="1897250" cy="16103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/>
            <a:t>Includes:</a:t>
          </a:r>
        </a:p>
        <a:p xmlns:a="http://schemas.openxmlformats.org/drawingml/2006/main">
          <a:r>
            <a:rPr lang="en-US" sz="2400" b="1" dirty="0"/>
            <a:t>10 Entrepreneurs</a:t>
          </a:r>
        </a:p>
        <a:p xmlns:a="http://schemas.openxmlformats.org/drawingml/2006/main">
          <a:r>
            <a:rPr lang="en-US" sz="2400" b="1" dirty="0"/>
            <a:t>12 Managers</a:t>
          </a:r>
          <a:br>
            <a:rPr lang="en-US" sz="2400" b="1" dirty="0"/>
          </a:br>
          <a:r>
            <a:rPr lang="en-US" sz="2400" b="1" dirty="0"/>
            <a:t>54 total in I.T.</a:t>
          </a:r>
        </a:p>
        <a:p xmlns:a="http://schemas.openxmlformats.org/drawingml/2006/main">
          <a:endParaRPr lang="en-US" sz="2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0.65701</cdr:x>
      <cdr:y>0.06786</cdr:y>
    </cdr:from>
    <cdr:to>
      <cdr:x>0.94566</cdr:x>
      <cdr:y>0.17293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08806" y="295282"/>
          <a:ext cx="3035328" cy="4571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2400" dirty="0"/>
        </a:p>
      </cdr:txBody>
    </cdr:sp>
  </cdr:relSizeAnchor>
  <cdr:relSizeAnchor xmlns:cdr="http://schemas.openxmlformats.org/drawingml/2006/chartDrawing">
    <cdr:from>
      <cdr:x>0.58432</cdr:x>
      <cdr:y>0</cdr:y>
    </cdr:from>
    <cdr:to>
      <cdr:x>0.9859</cdr:x>
      <cdr:y>0.36752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44491" y="0"/>
          <a:ext cx="4222865" cy="15992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0.62227</cdr:x>
      <cdr:y>0.05804</cdr:y>
    </cdr:from>
    <cdr:to>
      <cdr:x>0.9859</cdr:x>
      <cdr:y>0.38281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543502" y="252557"/>
          <a:ext cx="3823853" cy="14131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0.38986</cdr:x>
      <cdr:y>0</cdr:y>
    </cdr:from>
    <cdr:to>
      <cdr:x>0.9859</cdr:x>
      <cdr:y>0.24071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099560" y="0"/>
          <a:ext cx="6267796" cy="10474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/>
            <a:t>Also </a:t>
          </a:r>
          <a:r>
            <a:rPr lang="en-US" sz="2400" dirty="0">
              <a:solidFill>
                <a:srgbClr val="0070C0"/>
              </a:solidFill>
            </a:rPr>
            <a:t>Confidence of Success</a:t>
          </a:r>
          <a:r>
            <a:rPr lang="en-US" sz="2400" dirty="0"/>
            <a:t> (8), </a:t>
          </a:r>
          <a:r>
            <a:rPr lang="en-US" sz="2400" dirty="0">
              <a:solidFill>
                <a:srgbClr val="0070C0"/>
              </a:solidFill>
            </a:rPr>
            <a:t>Listening Skills</a:t>
          </a:r>
          <a:r>
            <a:rPr lang="en-US" sz="2400" dirty="0"/>
            <a:t> (8),</a:t>
          </a:r>
        </a:p>
        <a:p xmlns:a="http://schemas.openxmlformats.org/drawingml/2006/main">
          <a:r>
            <a:rPr lang="en-US" sz="2400" dirty="0"/>
            <a:t> </a:t>
          </a:r>
          <a:r>
            <a:rPr lang="en-US" sz="2400" dirty="0">
              <a:solidFill>
                <a:schemeClr val="tx1"/>
              </a:solidFill>
            </a:rPr>
            <a:t>and</a:t>
          </a:r>
          <a:r>
            <a:rPr lang="en-US" sz="2400" dirty="0">
              <a:solidFill>
                <a:srgbClr val="0070C0"/>
              </a:solidFill>
            </a:rPr>
            <a:t> Presentation Skills</a:t>
          </a:r>
          <a:r>
            <a:rPr lang="en-US" sz="2400" dirty="0"/>
            <a:t> (8).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2FA5D-4C07-4300-9551-28B76BCFA505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490D-A129-4C1C-86BF-E52DB862A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2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6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4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7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2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3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2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8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5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7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6900-84CD-40AA-A51F-6E20A2D9B5CA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622DB-676B-4A29-BFC7-4F9C543F8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3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chart" Target="../charts/chart3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4.mp3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6.mp3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media" Target="../media/media12.mp3"/><Relationship Id="rId7" Type="http://schemas.openxmlformats.org/officeDocument/2006/relationships/image" Target="../media/image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14.mp3"/><Relationship Id="rId7" Type="http://schemas.openxmlformats.org/officeDocument/2006/relationships/image" Target="../media/image14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p3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6.mp3"/><Relationship Id="rId7" Type="http://schemas.openxmlformats.org/officeDocument/2006/relationships/image" Target="../media/image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20.mp3"/><Relationship Id="rId7" Type="http://schemas.openxmlformats.org/officeDocument/2006/relationships/image" Target="../media/image20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2.jpe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.png"/><Relationship Id="rId4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2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11" Type="http://schemas.openxmlformats.org/officeDocument/2006/relationships/image" Target="../media/image27.jpg"/><Relationship Id="rId5" Type="http://schemas.microsoft.com/office/2007/relationships/media" Target="../media/media26.mp3"/><Relationship Id="rId10" Type="http://schemas.openxmlformats.org/officeDocument/2006/relationships/image" Target="../media/image1.png"/><Relationship Id="rId4" Type="http://schemas.openxmlformats.org/officeDocument/2006/relationships/audio" Target="../media/media25.mp3"/><Relationship Id="rId9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Berklee Alumni </a:t>
            </a:r>
            <a:r>
              <a:rPr lang="en-US" b="1" dirty="0"/>
              <a:t>Working Outside of Music:</a:t>
            </a:r>
            <a:br>
              <a:rPr lang="en-US" b="1" dirty="0"/>
            </a:br>
            <a:r>
              <a:rPr lang="en-US" b="1" dirty="0"/>
              <a:t>Paths, Thoughts, and Advice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8400"/>
            <a:ext cx="9144000" cy="21590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Prof. Kevin Block-Schwenk</a:t>
            </a:r>
          </a:p>
          <a:p>
            <a:r>
              <a:rPr lang="en-US" dirty="0"/>
              <a:t>Liberal Arts (Economics &amp; Math)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10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They’re Doing Now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22006"/>
              </p:ext>
            </p:extLst>
          </p:nvPr>
        </p:nvGraphicFramePr>
        <p:xfrm>
          <a:off x="-532015" y="1886700"/>
          <a:ext cx="844573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273429625"/>
              </p:ext>
            </p:extLst>
          </p:nvPr>
        </p:nvGraphicFramePr>
        <p:xfrm>
          <a:off x="7065818" y="1690687"/>
          <a:ext cx="4838006" cy="474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82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They’re Doing Now --</a:t>
            </a:r>
            <a:br>
              <a:rPr lang="en-US" dirty="0"/>
            </a:br>
            <a:r>
              <a:rPr lang="en-US" dirty="0"/>
              <a:t>Broken out by Berklee Major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868737"/>
              </p:ext>
            </p:extLst>
          </p:nvPr>
        </p:nvGraphicFramePr>
        <p:xfrm>
          <a:off x="249382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40913798"/>
              </p:ext>
            </p:extLst>
          </p:nvPr>
        </p:nvGraphicFramePr>
        <p:xfrm flipV="1">
          <a:off x="7065818" y="6434051"/>
          <a:ext cx="99753" cy="1230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BCD5986-55D0-43FE-8F84-682799F9E9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1276842"/>
              </p:ext>
            </p:extLst>
          </p:nvPr>
        </p:nvGraphicFramePr>
        <p:xfrm>
          <a:off x="4139738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8B6EBEB-BD63-456F-A580-EED4172323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973639"/>
              </p:ext>
            </p:extLst>
          </p:nvPr>
        </p:nvGraphicFramePr>
        <p:xfrm>
          <a:off x="7833360" y="2344189"/>
          <a:ext cx="3890356" cy="408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29CEB2-46F3-42DA-A084-1D101EA3248A}"/>
              </a:ext>
            </a:extLst>
          </p:cNvPr>
          <p:cNvSpPr txBox="1"/>
          <p:nvPr/>
        </p:nvSpPr>
        <p:spPr>
          <a:xfrm>
            <a:off x="1395591" y="1786606"/>
            <a:ext cx="172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MBus</a:t>
            </a:r>
            <a:r>
              <a:rPr lang="en-US" sz="2400" b="1" dirty="0"/>
              <a:t> + Pro.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775B1-240E-463F-A337-8A7B4EE33B07}"/>
              </a:ext>
            </a:extLst>
          </p:cNvPr>
          <p:cNvSpPr txBox="1"/>
          <p:nvPr/>
        </p:nvSpPr>
        <p:spPr>
          <a:xfrm>
            <a:off x="4893275" y="1786606"/>
            <a:ext cx="2390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MP&amp;E, EPD, CWP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D44391-BFEC-4D12-B5B4-EDEE487EBECD}"/>
              </a:ext>
            </a:extLst>
          </p:cNvPr>
          <p:cNvSpPr txBox="1"/>
          <p:nvPr/>
        </p:nvSpPr>
        <p:spPr>
          <a:xfrm>
            <a:off x="9313506" y="1786606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70649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(Non-Music) Degrees</a:t>
            </a:r>
            <a:endParaRPr lang="en-US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052076"/>
              </p:ext>
            </p:extLst>
          </p:nvPr>
        </p:nvGraphicFramePr>
        <p:xfrm>
          <a:off x="4605251" y="1825625"/>
          <a:ext cx="694943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621417042"/>
              </p:ext>
            </p:extLst>
          </p:nvPr>
        </p:nvGraphicFramePr>
        <p:xfrm>
          <a:off x="838200" y="1690688"/>
          <a:ext cx="4166062" cy="4061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2552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Years Until Their Non-Music Career Started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909312"/>
              </p:ext>
            </p:extLst>
          </p:nvPr>
        </p:nvGraphicFramePr>
        <p:xfrm>
          <a:off x="838200" y="2311862"/>
          <a:ext cx="10515600" cy="3915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80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…Excluding Time as a Full-Time Student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1689109"/>
              </p:ext>
            </p:extLst>
          </p:nvPr>
        </p:nvGraphicFramePr>
        <p:xfrm>
          <a:off x="838200" y="1690689"/>
          <a:ext cx="10515600" cy="4486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123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9785-1A24-4A79-9C9B-EFFB4A78C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Years working in Music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D42D292-A554-4176-B7EB-393AFA6AC9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1143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1697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When They Left Music as a Career, They…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29847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084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3197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“Business” grads were less likely to work in music, but the percentage of music jobs that proved relevant to their non-music career was similar in all 3.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185068"/>
              </p:ext>
            </p:extLst>
          </p:nvPr>
        </p:nvGraphicFramePr>
        <p:xfrm>
          <a:off x="8333509" y="1577953"/>
          <a:ext cx="2417618" cy="2098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778490"/>
              </p:ext>
            </p:extLst>
          </p:nvPr>
        </p:nvGraphicFramePr>
        <p:xfrm>
          <a:off x="4385361" y="2929884"/>
          <a:ext cx="3999875" cy="3148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08606" y="2379573"/>
            <a:ext cx="1611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/>
              <a:t>MBus</a:t>
            </a:r>
            <a:r>
              <a:rPr lang="en-US" sz="2400" u="sng" dirty="0"/>
              <a:t> + Pro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81410" y="2368655"/>
            <a:ext cx="2407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MP&amp;E, EPD, CWP</a:t>
            </a:r>
            <a:endParaRPr lang="en-US" dirty="0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695953"/>
              </p:ext>
            </p:extLst>
          </p:nvPr>
        </p:nvGraphicFramePr>
        <p:xfrm>
          <a:off x="299907" y="2831912"/>
          <a:ext cx="4105552" cy="3246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36DC8769-BEDC-43D3-81A2-4F16E8BEF2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960094"/>
              </p:ext>
            </p:extLst>
          </p:nvPr>
        </p:nvGraphicFramePr>
        <p:xfrm>
          <a:off x="7965179" y="2929884"/>
          <a:ext cx="3999875" cy="3148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78865DD-0E53-4372-92FD-1A50AD4A36DD}"/>
              </a:ext>
            </a:extLst>
          </p:cNvPr>
          <p:cNvSpPr txBox="1"/>
          <p:nvPr/>
        </p:nvSpPr>
        <p:spPr>
          <a:xfrm>
            <a:off x="9476841" y="2368654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03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How They Got Their First Non-Music-Career Job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805537"/>
              </p:ext>
            </p:extLst>
          </p:nvPr>
        </p:nvGraphicFramePr>
        <p:xfrm>
          <a:off x="838201" y="1825625"/>
          <a:ext cx="6410498" cy="4774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8E17EE1-D168-421D-80AB-A389017497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4967708"/>
              </p:ext>
            </p:extLst>
          </p:nvPr>
        </p:nvGraphicFramePr>
        <p:xfrm>
          <a:off x="6550429" y="1690688"/>
          <a:ext cx="5235633" cy="4808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817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Their First Non-Music-Career Job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419218"/>
              </p:ext>
            </p:extLst>
          </p:nvPr>
        </p:nvGraphicFramePr>
        <p:xfrm>
          <a:off x="838200" y="150974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2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Criteria to qualify</a:t>
            </a:r>
            <a:r>
              <a:rPr lang="en-US" dirty="0"/>
              <a:t>:</a:t>
            </a:r>
          </a:p>
          <a:p>
            <a:pPr lvl="1"/>
            <a:r>
              <a:rPr lang="en-US" b="1" dirty="0"/>
              <a:t>Under 25% of their job is music-related.</a:t>
            </a:r>
          </a:p>
          <a:p>
            <a:pPr lvl="1"/>
            <a:r>
              <a:rPr lang="en-US" b="1" u="sng" dirty="0"/>
              <a:t>Graduated</a:t>
            </a:r>
            <a:r>
              <a:rPr lang="en-US" b="1" dirty="0"/>
              <a:t> from Berklee within a decade.</a:t>
            </a:r>
          </a:p>
          <a:p>
            <a:pPr lvl="1"/>
            <a:r>
              <a:rPr lang="en-US" b="1" dirty="0"/>
              <a:t>Berklee was their first Bachelors Degree.</a:t>
            </a:r>
          </a:p>
          <a:p>
            <a:pPr lvl="1"/>
            <a:r>
              <a:rPr lang="en-US" b="1" dirty="0"/>
              <a:t>On track to earn at least </a:t>
            </a:r>
            <a:r>
              <a:rPr lang="en-US" b="1" baseline="30000" dirty="0"/>
              <a:t>$</a:t>
            </a:r>
            <a:r>
              <a:rPr lang="en-US" b="1" dirty="0"/>
              <a:t>45,000 this year.</a:t>
            </a:r>
          </a:p>
          <a:p>
            <a:pPr lvl="1"/>
            <a:r>
              <a:rPr lang="en-US" b="1" dirty="0"/>
              <a:t>At their job for at least 6 months.</a:t>
            </a:r>
          </a:p>
          <a:p>
            <a:pPr lvl="1"/>
            <a:r>
              <a:rPr lang="en-US" b="1" dirty="0"/>
              <a:t>Like their field and expect to continue working in it for years.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81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Full Details at </a:t>
            </a:r>
            <a:r>
              <a:rPr lang="en-US" b="1" u="sng" dirty="0">
                <a:solidFill>
                  <a:srgbClr val="FF0000"/>
                </a:solidFill>
              </a:rPr>
              <a:t>OtherBerkleeAlumni.com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-532015" y="1886700"/>
          <a:ext cx="844573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>
            <p:extLst/>
          </p:nvPr>
        </p:nvGraphicFramePr>
        <p:xfrm>
          <a:off x="7065818" y="1690687"/>
          <a:ext cx="4838006" cy="474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86397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1 </a:t>
            </a:r>
            <a:r>
              <a:rPr lang="en-US" dirty="0"/>
              <a:t>(48; 44%)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9613" y="4314554"/>
            <a:ext cx="2443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Olver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Pro. Music, 2013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of Human Resources (HR)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50803" y="4314554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Bill Langdon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MP&amp;E,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Broadcast Engineer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3751C-45C5-4D45-AC13-9695EE0BD6CB}"/>
              </a:ext>
            </a:extLst>
          </p:cNvPr>
          <p:cNvSpPr/>
          <p:nvPr/>
        </p:nvSpPr>
        <p:spPr>
          <a:xfrm>
            <a:off x="4549006" y="1542720"/>
            <a:ext cx="36978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Better Thinking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</a:rPr>
              <a:t>&amp; Learning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18F4249-118F-460E-A4DB-98AA371055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605525"/>
              </p:ext>
            </p:extLst>
          </p:nvPr>
        </p:nvGraphicFramePr>
        <p:xfrm>
          <a:off x="4043129" y="2718190"/>
          <a:ext cx="4709609" cy="381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1 Better Thinking and Learning Bill Langdon 1m4s">
            <a:hlinkClick r:id="" action="ppaction://media"/>
            <a:extLst>
              <a:ext uri="{FF2B5EF4-FFF2-40B4-BE49-F238E27FC236}">
                <a16:creationId xmlns:a16="http://schemas.microsoft.com/office/drawing/2014/main" id="{13EC899A-0AA5-4CE7-A6D6-FA108C9F5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7900" y="5414053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ADF4A-3D74-4DCC-A58D-3D626864A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00" y="1847365"/>
            <a:ext cx="2823806" cy="2496544"/>
          </a:xfrm>
          <a:prstGeom prst="rect">
            <a:avLst/>
          </a:prstGeom>
        </p:spPr>
      </p:pic>
      <p:pic>
        <p:nvPicPr>
          <p:cNvPr id="1026" name="Picture 2" descr="http://www.otherberkleealumni.com/wp-content/uploads/2017/08/Nicole-Olver-2.jpg">
            <a:extLst>
              <a:ext uri="{FF2B5EF4-FFF2-40B4-BE49-F238E27FC236}">
                <a16:creationId xmlns:a16="http://schemas.microsoft.com/office/drawing/2014/main" id="{72021389-A88F-479F-871B-D91BE9E3F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690687"/>
            <a:ext cx="3951367" cy="26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1 Bettter Thinking and Learning Nicole Olver 35 sec">
            <a:hlinkClick r:id="" action="ppaction://media"/>
            <a:extLst>
              <a:ext uri="{FF2B5EF4-FFF2-40B4-BE49-F238E27FC236}">
                <a16:creationId xmlns:a16="http://schemas.microsoft.com/office/drawing/2014/main" id="{11BDB2E6-E968-4033-96D2-9AD257CF8BF2}"/>
              </a:ext>
            </a:extLst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9613" y="592282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18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Graphic spid="1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2 </a:t>
            </a:r>
            <a:r>
              <a:rPr lang="en-US" dirty="0"/>
              <a:t>(30; 28%)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3956" y="4296554"/>
            <a:ext cx="30467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Susana Monsalve-Jones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MP&amp;E + Film Scoring, 2013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Management Consultant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MBA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https://media.licdn.com/media/AAEAAQAAAAAAAAekAAAAJDg0ZTAyNzQxLWViZmUtNDQ1YS05M2QxLWU2MjBjMjUzOTJkM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40" y="1690688"/>
            <a:ext cx="2408960" cy="24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44840" y="4450443"/>
            <a:ext cx="2541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Atobrah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EPD, 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Reception Coordinator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35752" y="2110338"/>
            <a:ext cx="36359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Diversity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</a:t>
            </a:r>
          </a:p>
        </p:txBody>
      </p:sp>
      <p:pic>
        <p:nvPicPr>
          <p:cNvPr id="4" name="Diversity &amp; Collaboration Ama Atobrah revised 41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44840" y="5466106"/>
            <a:ext cx="609600" cy="609600"/>
          </a:xfrm>
          <a:prstGeom prst="rect">
            <a:avLst/>
          </a:prstGeom>
        </p:spPr>
      </p:pic>
      <p:pic>
        <p:nvPicPr>
          <p:cNvPr id="6" name="1 Diversity and Collaboration Susana Monsalve-Jones 24s (1)">
            <a:hlinkClick r:id="" action="ppaction://media"/>
            <a:extLst>
              <a:ext uri="{FF2B5EF4-FFF2-40B4-BE49-F238E27FC236}">
                <a16:creationId xmlns:a16="http://schemas.microsoft.com/office/drawing/2014/main" id="{52EB8039-4C20-4005-AAF1-C2E02E4C27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3637" y="5619993"/>
            <a:ext cx="609600" cy="6096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5CD223D-12C6-4916-919B-02322CCDB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37" y="1690688"/>
            <a:ext cx="2408960" cy="2408960"/>
          </a:xfrm>
        </p:spPr>
      </p:pic>
    </p:spTree>
    <p:extLst>
      <p:ext uri="{BB962C8B-B14F-4D97-AF65-F5344CB8AC3E}">
        <p14:creationId xmlns:p14="http://schemas.microsoft.com/office/powerpoint/2010/main" val="16346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9545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3 </a:t>
            </a:r>
            <a:r>
              <a:rPr lang="en-US" dirty="0"/>
              <a:t>(29; 27%)</a:t>
            </a:r>
          </a:p>
        </p:txBody>
      </p:sp>
      <p:pic>
        <p:nvPicPr>
          <p:cNvPr id="2050" name="Picture 2" descr="http://blockschwenkcollective.com/cool_by_osmosis/wp-content/uploads/2015/09/Casey_Kidd-professional-photo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2705100" cy="246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419600"/>
            <a:ext cx="356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Casey Kidd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CWP,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Analyst, Entrepreneur</a:t>
            </a:r>
          </a:p>
        </p:txBody>
      </p:sp>
      <p:pic>
        <p:nvPicPr>
          <p:cNvPr id="5" name="Focus and Drive Casey Kidd revised 36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5619929"/>
            <a:ext cx="609600" cy="609600"/>
          </a:xfrm>
          <a:prstGeom prst="rect">
            <a:avLst/>
          </a:prstGeom>
        </p:spPr>
      </p:pic>
      <p:pic>
        <p:nvPicPr>
          <p:cNvPr id="2052" name="Picture 4" descr="http://blockschwenkcollective.com/cool_by_osmosis/wp-content/uploads/2016/02/katieA_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52" y="1620003"/>
            <a:ext cx="2066925" cy="25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26852" y="4188767"/>
            <a:ext cx="2864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Katie Amaral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EPD &amp;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Administrator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Masters in Comp. Sci.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2751" y="2286001"/>
            <a:ext cx="418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and Drive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(Incl. Time Management Skills)</a:t>
            </a:r>
          </a:p>
        </p:txBody>
      </p:sp>
      <p:pic>
        <p:nvPicPr>
          <p:cNvPr id="3" name="focus &amp; drive Katie Amaral 39 se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6852" y="5758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5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4 </a:t>
            </a:r>
            <a:r>
              <a:rPr lang="en-US" dirty="0"/>
              <a:t>(18; 17%)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82" y="1735490"/>
            <a:ext cx="2371556" cy="2985067"/>
          </a:xfrm>
        </p:spPr>
      </p:pic>
      <p:sp>
        <p:nvSpPr>
          <p:cNvPr id="5" name="TextBox 4"/>
          <p:cNvSpPr txBox="1"/>
          <p:nvPr/>
        </p:nvSpPr>
        <p:spPr>
          <a:xfrm>
            <a:off x="7254582" y="4681551"/>
            <a:ext cx="4073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Cambria Russell-Herrera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2015</a:t>
            </a:r>
          </a:p>
          <a:p>
            <a:r>
              <a:rPr lang="en-US" sz="2400" dirty="0"/>
              <a:t>Art (Sculpture) Studio Manager</a:t>
            </a:r>
          </a:p>
        </p:txBody>
      </p:sp>
      <p:pic>
        <p:nvPicPr>
          <p:cNvPr id="6" name="Classes Directly Applicable Cambria Russe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582" y="588188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4046" y="2290687"/>
            <a:ext cx="51723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Directly-Applicable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7199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5 </a:t>
            </a:r>
            <a:r>
              <a:rPr lang="en-US" dirty="0"/>
              <a:t>(16, 15%)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43" y="1690688"/>
            <a:ext cx="2683329" cy="2358077"/>
          </a:xfrm>
        </p:spPr>
      </p:pic>
      <p:sp>
        <p:nvSpPr>
          <p:cNvPr id="5" name="TextBox 4"/>
          <p:cNvSpPr txBox="1"/>
          <p:nvPr/>
        </p:nvSpPr>
        <p:spPr>
          <a:xfrm>
            <a:off x="1758043" y="4173999"/>
            <a:ext cx="3636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Anna Eliopoulos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MP&amp;E + Performance,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 News Editor</a:t>
            </a:r>
          </a:p>
        </p:txBody>
      </p:sp>
      <p:pic>
        <p:nvPicPr>
          <p:cNvPr id="3" name="Networking Anna Eliopoulos 41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8043" y="5374328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1215" y="2454227"/>
            <a:ext cx="4602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 Skills</a:t>
            </a:r>
          </a:p>
        </p:txBody>
      </p:sp>
    </p:spTree>
    <p:extLst>
      <p:ext uri="{BB962C8B-B14F-4D97-AF65-F5344CB8AC3E}">
        <p14:creationId xmlns:p14="http://schemas.microsoft.com/office/powerpoint/2010/main" val="395331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6 </a:t>
            </a:r>
            <a:r>
              <a:rPr lang="en-US" dirty="0"/>
              <a:t>(15, 15%)</a:t>
            </a:r>
          </a:p>
        </p:txBody>
      </p:sp>
      <p:pic>
        <p:nvPicPr>
          <p:cNvPr id="4098" name="Picture 2" descr="http://blockschwenkcollective.com/cool_by_osmosis/wp-content/uploads/2015/12/Leah-Hinton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1690688"/>
            <a:ext cx="2498498" cy="249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3700" y="4255135"/>
            <a:ext cx="2700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Leah Hinton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2013</a:t>
            </a:r>
          </a:p>
          <a:p>
            <a:r>
              <a:rPr lang="en-US" sz="2400" dirty="0"/>
              <a:t>Staffing Coordinator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487621" y="2521579"/>
            <a:ext cx="3818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Business Skills</a:t>
            </a:r>
          </a:p>
        </p:txBody>
      </p:sp>
      <p:pic>
        <p:nvPicPr>
          <p:cNvPr id="4" name="Business Skills Leah Hinton 24 sec">
            <a:hlinkClick r:id="" action="ppaction://media"/>
            <a:extLst>
              <a:ext uri="{FF2B5EF4-FFF2-40B4-BE49-F238E27FC236}">
                <a16:creationId xmlns:a16="http://schemas.microsoft.com/office/drawing/2014/main" id="{46F552A3-4DC9-46BD-A5DC-60BD216E8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3700" y="5527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 </a:t>
            </a:r>
            <a:r>
              <a:rPr lang="en-US" baseline="30000" dirty="0">
                <a:solidFill>
                  <a:srgbClr val="0070C0"/>
                </a:solidFill>
              </a:rPr>
              <a:t>#</a:t>
            </a:r>
            <a:r>
              <a:rPr lang="en-US" dirty="0">
                <a:solidFill>
                  <a:srgbClr val="0070C0"/>
                </a:solidFill>
              </a:rPr>
              <a:t>7 </a:t>
            </a:r>
            <a:r>
              <a:rPr lang="en-US" dirty="0"/>
              <a:t>(13, 12%)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05700" y="4369970"/>
            <a:ext cx="4376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Brandon </a:t>
            </a:r>
            <a:r>
              <a:rPr lang="en-US" sz="2400" dirty="0" err="1"/>
              <a:t>Noke</a:t>
            </a:r>
            <a:endParaRPr lang="en-US" sz="2400" dirty="0"/>
          </a:p>
          <a:p>
            <a:r>
              <a:rPr lang="en-US" sz="2400" dirty="0"/>
              <a:t>Pro. Music, 2008</a:t>
            </a:r>
          </a:p>
          <a:p>
            <a:r>
              <a:rPr lang="en-US" sz="2400" dirty="0"/>
              <a:t>Software QA Engineer</a:t>
            </a:r>
          </a:p>
          <a:p>
            <a:r>
              <a:rPr lang="en-US" sz="2400" i="1" dirty="0"/>
              <a:t>Masters in Sound Recording Tech</a:t>
            </a:r>
            <a:r>
              <a:rPr lang="en-US" sz="24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2487620" y="2521579"/>
            <a:ext cx="416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Professionalism</a:t>
            </a:r>
          </a:p>
        </p:txBody>
      </p:sp>
      <p:pic>
        <p:nvPicPr>
          <p:cNvPr id="4" name="1 Professionalism Brandon Noke">
            <a:hlinkClick r:id="" action="ppaction://media"/>
            <a:extLst>
              <a:ext uri="{FF2B5EF4-FFF2-40B4-BE49-F238E27FC236}">
                <a16:creationId xmlns:a16="http://schemas.microsoft.com/office/drawing/2014/main" id="{23ADA3D9-8ACE-4B94-8EA5-10DE8BC7CEB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05700" y="5939630"/>
            <a:ext cx="609600" cy="609600"/>
          </a:xfrm>
        </p:spPr>
      </p:pic>
      <p:pic>
        <p:nvPicPr>
          <p:cNvPr id="2050" name="Picture 2" descr="http://www.otherberkleealumni.com/wp-content/uploads/2017/09/BrandonN-701x1024.jpg">
            <a:extLst>
              <a:ext uri="{FF2B5EF4-FFF2-40B4-BE49-F238E27FC236}">
                <a16:creationId xmlns:a16="http://schemas.microsoft.com/office/drawing/2014/main" id="{61B1E5C3-9CD4-482A-9E59-C4DF371A3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465230"/>
            <a:ext cx="1905000" cy="27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1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 Berklee did well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82730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9518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#1 </a:t>
            </a:r>
            <a:r>
              <a:rPr lang="en-US" dirty="0"/>
              <a:t>(48, 44%)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6694" y="4279900"/>
            <a:ext cx="3029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Dawn-Marie Dunn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EPD + Pro. Music, 2012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Software QA Engineer</a:t>
            </a:r>
          </a:p>
        </p:txBody>
      </p:sp>
      <p:pic>
        <p:nvPicPr>
          <p:cNvPr id="7" name="Picture 4" descr="https://media.licdn.com/media/AAEAAQAAAAAAAAefAAAAJGUwZTgyNDkxLWU2YjAtNGQzOC05ZTc3LTcwMGUxMTU3YWZh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49" y="1612543"/>
            <a:ext cx="2615293" cy="261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46401" y="4285397"/>
            <a:ext cx="2245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Michael Wright,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2008</a:t>
            </a:r>
          </a:p>
          <a:p>
            <a:r>
              <a:rPr lang="en-US" sz="2400" dirty="0"/>
              <a:t>Software Sales</a:t>
            </a:r>
          </a:p>
        </p:txBody>
      </p:sp>
      <p:pic>
        <p:nvPicPr>
          <p:cNvPr id="9" name="3 Take advantage of Opportunities Michael Wright 24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4432" y="551295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5418" y="1955800"/>
            <a:ext cx="43590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Seize Opportunities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&amp; Try Things</a:t>
            </a:r>
          </a:p>
        </p:txBody>
      </p:sp>
      <p:pic>
        <p:nvPicPr>
          <p:cNvPr id="4" name="3 Seize Opportunities Dawn-Marie Dunn 24s">
            <a:hlinkClick r:id="" action="ppaction://media"/>
            <a:extLst>
              <a:ext uri="{FF2B5EF4-FFF2-40B4-BE49-F238E27FC236}">
                <a16:creationId xmlns:a16="http://schemas.microsoft.com/office/drawing/2014/main" id="{8C2B6168-B15F-4E4F-93DC-FF7AE0799083}"/>
              </a:ext>
            </a:extLst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8241" y="5494114"/>
            <a:ext cx="609600" cy="609600"/>
          </a:xfr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2E568E4-51BA-4130-A271-9E2848900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41" y="1685386"/>
            <a:ext cx="1866350" cy="24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9848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b="1" dirty="0"/>
              <a:t>Three topics:</a:t>
            </a:r>
          </a:p>
          <a:p>
            <a:pPr lvl="1"/>
            <a:r>
              <a:rPr lang="en-US" b="1" dirty="0"/>
              <a:t>Describing their current job.</a:t>
            </a:r>
          </a:p>
          <a:p>
            <a:pPr lvl="1"/>
            <a:r>
              <a:rPr lang="en-US" b="1" dirty="0"/>
              <a:t>Recounting their path from Berklee to what they do now.</a:t>
            </a:r>
          </a:p>
          <a:p>
            <a:pPr lvl="1"/>
            <a:r>
              <a:rPr lang="en-US" b="1" dirty="0"/>
              <a:t>Sharing thoughts and advice.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8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#2 </a:t>
            </a:r>
            <a:r>
              <a:rPr lang="en-US" dirty="0"/>
              <a:t>(39, 36%)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99061" y="2426915"/>
            <a:ext cx="33938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It’s OK to Work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Outside Music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1389" y="4399697"/>
            <a:ext cx="3621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Eric Devaughn</a:t>
            </a:r>
          </a:p>
          <a:p>
            <a:r>
              <a:rPr lang="en-US" sz="2400" dirty="0"/>
              <a:t>Performance, 2011</a:t>
            </a:r>
          </a:p>
          <a:p>
            <a:r>
              <a:rPr lang="en-US" sz="2400" dirty="0"/>
              <a:t>Public School Math Teacher</a:t>
            </a:r>
          </a:p>
        </p:txBody>
      </p:sp>
      <p:pic>
        <p:nvPicPr>
          <p:cNvPr id="4" name="3 OK to work oustide of music Eric Devaughn 55s">
            <a:hlinkClick r:id="" action="ppaction://media"/>
            <a:extLst>
              <a:ext uri="{FF2B5EF4-FFF2-40B4-BE49-F238E27FC236}">
                <a16:creationId xmlns:a16="http://schemas.microsoft.com/office/drawing/2014/main" id="{C0B66AC0-409A-4A80-9256-1B1BD2DCE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1389" y="5585620"/>
            <a:ext cx="609600" cy="609600"/>
          </a:xfrm>
          <a:prstGeom prst="rect">
            <a:avLst/>
          </a:prstGeom>
        </p:spPr>
      </p:pic>
      <p:pic>
        <p:nvPicPr>
          <p:cNvPr id="8" name="Picture 2" descr="http://www.otherberkleealumni.com/wp-content/uploads/2017/08/Josh-Nachbar-3.png">
            <a:extLst>
              <a:ext uri="{FF2B5EF4-FFF2-40B4-BE49-F238E27FC236}">
                <a16:creationId xmlns:a16="http://schemas.microsoft.com/office/drawing/2014/main" id="{E8E0D9FA-99C8-420D-86C2-1C33904D6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713" y="1690688"/>
            <a:ext cx="3518075" cy="27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Okay to work outside music Josh Nachbar 47 sec">
            <a:hlinkClick r:id="" action="ppaction://media"/>
            <a:extLst>
              <a:ext uri="{FF2B5EF4-FFF2-40B4-BE49-F238E27FC236}">
                <a16:creationId xmlns:a16="http://schemas.microsoft.com/office/drawing/2014/main" id="{D3D58E5B-80F0-4439-9CEF-A98259660B3C}"/>
              </a:ext>
            </a:extLst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5825" y="5725260"/>
            <a:ext cx="609600" cy="6096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F1F4B2-CE65-477B-91D6-FA0114603B9E}"/>
              </a:ext>
            </a:extLst>
          </p:cNvPr>
          <p:cNvSpPr/>
          <p:nvPr/>
        </p:nvSpPr>
        <p:spPr>
          <a:xfrm>
            <a:off x="7835418" y="451635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Josh </a:t>
            </a:r>
            <a:r>
              <a:rPr lang="en-US" sz="2400" dirty="0" err="1"/>
              <a:t>Nachbar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2014</a:t>
            </a:r>
          </a:p>
          <a:p>
            <a:r>
              <a:rPr lang="en-US" sz="2400" dirty="0"/>
              <a:t>Technology Consultant</a:t>
            </a:r>
          </a:p>
        </p:txBody>
      </p:sp>
      <p:pic>
        <p:nvPicPr>
          <p:cNvPr id="2050" name="Picture 2" descr="http://www.otherberkleealumni.com/wp-content/uploads/2017/05/Eric-DeVaughn-683x1024.jpg">
            <a:extLst>
              <a:ext uri="{FF2B5EF4-FFF2-40B4-BE49-F238E27FC236}">
                <a16:creationId xmlns:a16="http://schemas.microsoft.com/office/drawing/2014/main" id="{62193B2E-55A2-4451-9A1C-5FD0610D5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89" y="1734129"/>
            <a:ext cx="1806633" cy="27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#3a </a:t>
            </a:r>
            <a:r>
              <a:rPr lang="en-US" dirty="0"/>
              <a:t>(35, 32%)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0" y="4465801"/>
            <a:ext cx="4597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John Lahr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2016</a:t>
            </a:r>
          </a:p>
          <a:p>
            <a:r>
              <a:rPr lang="en-US" sz="2400" dirty="0"/>
              <a:t>Dir. of Strategic Partnerships (Sales)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5637" y="2286798"/>
            <a:ext cx="38207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Network &amp;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Research Careers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38128"/>
            <a:ext cx="2620781" cy="2620781"/>
          </a:xfrm>
        </p:spPr>
      </p:pic>
      <p:pic>
        <p:nvPicPr>
          <p:cNvPr id="13" name="3 Network John Lah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7000" y="5632619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B050B-66E9-4CCF-ADB8-EE05C63441E0}"/>
              </a:ext>
            </a:extLst>
          </p:cNvPr>
          <p:cNvSpPr txBox="1"/>
          <p:nvPr/>
        </p:nvSpPr>
        <p:spPr>
          <a:xfrm>
            <a:off x="7810500" y="4465800"/>
            <a:ext cx="3862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Will </a:t>
            </a:r>
            <a:r>
              <a:rPr lang="en-US" sz="2400" dirty="0" err="1"/>
              <a:t>Larche</a:t>
            </a:r>
            <a:r>
              <a:rPr lang="en-US" sz="2400" dirty="0"/>
              <a:t>,</a:t>
            </a:r>
          </a:p>
          <a:p>
            <a:r>
              <a:rPr lang="en-US" sz="2400" dirty="0"/>
              <a:t>Musical Theater (</a:t>
            </a:r>
            <a:r>
              <a:rPr lang="en-US" sz="2400" dirty="0" err="1"/>
              <a:t>BoCo</a:t>
            </a:r>
            <a:r>
              <a:rPr lang="en-US" sz="2400" dirty="0"/>
              <a:t>), 2008</a:t>
            </a:r>
          </a:p>
          <a:p>
            <a:r>
              <a:rPr lang="en-US" sz="2400" dirty="0"/>
              <a:t>Software Engineer</a:t>
            </a:r>
          </a:p>
        </p:txBody>
      </p:sp>
      <p:pic>
        <p:nvPicPr>
          <p:cNvPr id="6" name="3 Network &amp; Research Careers Will Larche 50s">
            <a:hlinkClick r:id="" action="ppaction://media"/>
            <a:extLst>
              <a:ext uri="{FF2B5EF4-FFF2-40B4-BE49-F238E27FC236}">
                <a16:creationId xmlns:a16="http://schemas.microsoft.com/office/drawing/2014/main" id="{E39D4B2C-587D-43C9-BE03-E3D73029C4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0500" y="5632619"/>
            <a:ext cx="609600" cy="609600"/>
          </a:xfrm>
          <a:prstGeom prst="rect">
            <a:avLst/>
          </a:prstGeom>
        </p:spPr>
      </p:pic>
      <p:pic>
        <p:nvPicPr>
          <p:cNvPr id="2050" name="Picture 2" descr="http://www.otherberkleealumni.com/wp-content/uploads/2017/12/will-larche.jpg">
            <a:extLst>
              <a:ext uri="{FF2B5EF4-FFF2-40B4-BE49-F238E27FC236}">
                <a16:creationId xmlns:a16="http://schemas.microsoft.com/office/drawing/2014/main" id="{DD767086-0F08-4C79-BA4A-988D0909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219" y="1638128"/>
            <a:ext cx="2648129" cy="264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5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8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9090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#3b </a:t>
            </a:r>
            <a:r>
              <a:rPr lang="en-US" dirty="0"/>
              <a:t>(35, 32%)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3400" y="2347387"/>
            <a:ext cx="36991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Figure Out What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You Really Want</a:t>
            </a:r>
          </a:p>
        </p:txBody>
      </p:sp>
      <p:pic>
        <p:nvPicPr>
          <p:cNvPr id="5" name="3 OK to work outside music John Branch 1m1s">
            <a:hlinkClick r:id="" action="ppaction://media"/>
            <a:extLst>
              <a:ext uri="{FF2B5EF4-FFF2-40B4-BE49-F238E27FC236}">
                <a16:creationId xmlns:a16="http://schemas.microsoft.com/office/drawing/2014/main" id="{45BB2940-C441-41D5-AEBF-FA1083E6D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8199" y="5566393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4B7BEC-6A70-4336-9EFE-42C12F8B8EC3}"/>
              </a:ext>
            </a:extLst>
          </p:cNvPr>
          <p:cNvSpPr txBox="1"/>
          <p:nvPr/>
        </p:nvSpPr>
        <p:spPr>
          <a:xfrm>
            <a:off x="7188199" y="4366064"/>
            <a:ext cx="3295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John Branch</a:t>
            </a:r>
          </a:p>
          <a:p>
            <a:r>
              <a:rPr lang="en-US" sz="2400" dirty="0"/>
              <a:t>EPD, 2010</a:t>
            </a:r>
          </a:p>
          <a:p>
            <a:r>
              <a:rPr lang="en-US" sz="2400" dirty="0"/>
              <a:t>Tech. Support Supervisor</a:t>
            </a:r>
          </a:p>
        </p:txBody>
      </p:sp>
      <p:pic>
        <p:nvPicPr>
          <p:cNvPr id="1026" name="Picture 2" descr="http://www.otherberkleealumni.com/wp-content/uploads/2017/07/John-Branch.jpg">
            <a:extLst>
              <a:ext uri="{FF2B5EF4-FFF2-40B4-BE49-F238E27FC236}">
                <a16:creationId xmlns:a16="http://schemas.microsoft.com/office/drawing/2014/main" id="{B4A516F6-1C42-4DDE-995E-7715EB14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199" y="1813541"/>
            <a:ext cx="36861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9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#5 </a:t>
            </a:r>
            <a:r>
              <a:rPr lang="en-US" dirty="0"/>
              <a:t>(27, 25%)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99" y="1690688"/>
            <a:ext cx="4459782" cy="2973188"/>
          </a:xfrm>
        </p:spPr>
      </p:pic>
      <p:sp>
        <p:nvSpPr>
          <p:cNvPr id="5" name="TextBox 4"/>
          <p:cNvSpPr txBox="1"/>
          <p:nvPr/>
        </p:nvSpPr>
        <p:spPr>
          <a:xfrm>
            <a:off x="1054874" y="4663876"/>
            <a:ext cx="3799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Claudia </a:t>
            </a:r>
            <a:r>
              <a:rPr lang="en-US" sz="2400" dirty="0" err="1"/>
              <a:t>Caliano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2009</a:t>
            </a:r>
          </a:p>
          <a:p>
            <a:r>
              <a:rPr lang="en-US" sz="2400" dirty="0"/>
              <a:t>Corporate Trainer Consultant</a:t>
            </a:r>
          </a:p>
        </p:txBody>
      </p:sp>
      <p:pic>
        <p:nvPicPr>
          <p:cNvPr id="6" name="3 Be Realistic Claudia Caliano 43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99" y="5864205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2400" y="2207786"/>
            <a:ext cx="438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Be Realistic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(And the first years can be tough.)</a:t>
            </a:r>
          </a:p>
        </p:txBody>
      </p:sp>
    </p:spTree>
    <p:extLst>
      <p:ext uri="{BB962C8B-B14F-4D97-AF65-F5344CB8AC3E}">
        <p14:creationId xmlns:p14="http://schemas.microsoft.com/office/powerpoint/2010/main" val="32312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#6a </a:t>
            </a:r>
            <a:r>
              <a:rPr lang="en-US" dirty="0"/>
              <a:t>(20, 18%)</a:t>
            </a:r>
          </a:p>
        </p:txBody>
      </p:sp>
      <p:sp>
        <p:nvSpPr>
          <p:cNvPr id="8" name="AutoShape 2" descr="Inline image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91201" y="4265937"/>
            <a:ext cx="3062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Morgan Mallory,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2012</a:t>
            </a:r>
          </a:p>
          <a:p>
            <a:r>
              <a:rPr lang="en-US" sz="2400" dirty="0"/>
              <a:t>Office Equipment Sales</a:t>
            </a:r>
          </a:p>
        </p:txBody>
      </p:sp>
      <p:pic>
        <p:nvPicPr>
          <p:cNvPr id="7" name="3 Work Hard Morgan Mallor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1201" y="5466266"/>
            <a:ext cx="609600" cy="609600"/>
          </a:xfrm>
        </p:spPr>
      </p:pic>
      <p:sp>
        <p:nvSpPr>
          <p:cNvPr id="12" name="TextBox 11"/>
          <p:cNvSpPr txBox="1"/>
          <p:nvPr/>
        </p:nvSpPr>
        <p:spPr>
          <a:xfrm>
            <a:off x="4856269" y="2532036"/>
            <a:ext cx="2479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Work Hard</a:t>
            </a:r>
          </a:p>
        </p:txBody>
      </p:sp>
      <p:pic>
        <p:nvPicPr>
          <p:cNvPr id="3074" name="Picture 2" descr="Image may contain: 1 pers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01" y="1453634"/>
            <a:ext cx="2608781" cy="262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F7E13-7F35-410E-88E9-B4BA015D7C93}"/>
              </a:ext>
            </a:extLst>
          </p:cNvPr>
          <p:cNvSpPr txBox="1"/>
          <p:nvPr/>
        </p:nvSpPr>
        <p:spPr>
          <a:xfrm>
            <a:off x="1230030" y="4265936"/>
            <a:ext cx="2570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James </a:t>
            </a:r>
            <a:r>
              <a:rPr lang="en-US" sz="2400" dirty="0" err="1"/>
              <a:t>Giannoni</a:t>
            </a:r>
            <a:endParaRPr lang="en-US" sz="2400" dirty="0"/>
          </a:p>
          <a:p>
            <a:r>
              <a:rPr lang="en-US" sz="2400" dirty="0"/>
              <a:t>Performance, 2016</a:t>
            </a:r>
          </a:p>
          <a:p>
            <a:r>
              <a:rPr lang="en-US" sz="2400" dirty="0"/>
              <a:t>IT Recruiter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62D9C-98CE-43E7-A83D-5002BE80C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95" y="1453633"/>
            <a:ext cx="2488103" cy="2627637"/>
          </a:xfrm>
          <a:prstGeom prst="rect">
            <a:avLst/>
          </a:prstGeom>
        </p:spPr>
      </p:pic>
      <p:pic>
        <p:nvPicPr>
          <p:cNvPr id="6" name="3 Work Hard James Giannoni combined quotes 19s">
            <a:hlinkClick r:id="" action="ppaction://media"/>
            <a:extLst>
              <a:ext uri="{FF2B5EF4-FFF2-40B4-BE49-F238E27FC236}">
                <a16:creationId xmlns:a16="http://schemas.microsoft.com/office/drawing/2014/main" id="{1E53FEE3-5B41-487A-84C4-8D699506C5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030" y="5466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</a:t>
            </a:r>
            <a:r>
              <a:rPr lang="en-US">
                <a:solidFill>
                  <a:srgbClr val="7030A0"/>
                </a:solidFill>
              </a:rPr>
              <a:t>#6b </a:t>
            </a:r>
            <a:r>
              <a:rPr lang="en-US" dirty="0"/>
              <a:t>(20, 18%)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2615386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Move Forward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21380-9B8D-42FA-8B0A-97D3263D1D8E}"/>
              </a:ext>
            </a:extLst>
          </p:cNvPr>
          <p:cNvSpPr txBox="1"/>
          <p:nvPr/>
        </p:nvSpPr>
        <p:spPr>
          <a:xfrm>
            <a:off x="1098599" y="4247970"/>
            <a:ext cx="3100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Alex Bercow</a:t>
            </a:r>
          </a:p>
          <a:p>
            <a:r>
              <a:rPr lang="en-US" sz="2400" dirty="0"/>
              <a:t>EPD, 2016</a:t>
            </a:r>
            <a:br>
              <a:rPr lang="en-US" sz="2400" dirty="0"/>
            </a:br>
            <a:r>
              <a:rPr lang="en-US" sz="2400" dirty="0"/>
              <a:t>Customer Tech Support</a:t>
            </a:r>
          </a:p>
        </p:txBody>
      </p:sp>
      <p:pic>
        <p:nvPicPr>
          <p:cNvPr id="10" name="3 Move Forward Alex Bercow 51s">
            <a:hlinkClick r:id="" action="ppaction://media"/>
            <a:extLst>
              <a:ext uri="{FF2B5EF4-FFF2-40B4-BE49-F238E27FC236}">
                <a16:creationId xmlns:a16="http://schemas.microsoft.com/office/drawing/2014/main" id="{FA78BE54-609B-4B32-81F7-28CF5D9934A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250" y="5448299"/>
            <a:ext cx="609600" cy="609600"/>
          </a:xfrm>
        </p:spPr>
      </p:pic>
      <p:pic>
        <p:nvPicPr>
          <p:cNvPr id="1026" name="Picture 2" descr="http://www.otherberkleealumni.com/wp-content/uploads/2017/08/alex-bercow.jpg">
            <a:extLst>
              <a:ext uri="{FF2B5EF4-FFF2-40B4-BE49-F238E27FC236}">
                <a16:creationId xmlns:a16="http://schemas.microsoft.com/office/drawing/2014/main" id="{5175CFFE-2EED-45DC-BCAC-7ABCCF4FF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99" y="1690688"/>
            <a:ext cx="2557282" cy="25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2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6818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#8 </a:t>
            </a:r>
            <a:r>
              <a:rPr lang="en-US" dirty="0"/>
              <a:t>(18, 17%)</a:t>
            </a:r>
          </a:p>
        </p:txBody>
      </p:sp>
      <p:pic>
        <p:nvPicPr>
          <p:cNvPr id="1026" name="Picture 2" descr="Jared Winegrad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69068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0350" y="4548188"/>
            <a:ext cx="3951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Jared </a:t>
            </a:r>
            <a:r>
              <a:rPr lang="en-US" sz="2400" dirty="0" err="1"/>
              <a:t>Winegrad</a:t>
            </a:r>
            <a:r>
              <a:rPr lang="en-US" sz="2400" dirty="0"/>
              <a:t>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2013</a:t>
            </a:r>
          </a:p>
          <a:p>
            <a:r>
              <a:rPr lang="en-US" sz="2400" dirty="0"/>
              <a:t>Venture Capital Fund Principal</a:t>
            </a:r>
          </a:p>
        </p:txBody>
      </p:sp>
      <p:pic>
        <p:nvPicPr>
          <p:cNvPr id="5" name="3 Be Optimistic Jared Winegrad 38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350" y="574851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2457718"/>
            <a:ext cx="240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Be Can-Do</a:t>
            </a:r>
          </a:p>
        </p:txBody>
      </p:sp>
    </p:spTree>
    <p:extLst>
      <p:ext uri="{BB962C8B-B14F-4D97-AF65-F5344CB8AC3E}">
        <p14:creationId xmlns:p14="http://schemas.microsoft.com/office/powerpoint/2010/main" val="243053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 #9 </a:t>
            </a:r>
            <a:r>
              <a:rPr lang="en-US" dirty="0"/>
              <a:t>(11, 10%)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90" y="1671050"/>
            <a:ext cx="2089712" cy="2875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99090" y="4546600"/>
            <a:ext cx="2975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Sarah Demarco, </a:t>
            </a:r>
          </a:p>
          <a:p>
            <a:r>
              <a:rPr lang="en-US" sz="2400" dirty="0" err="1"/>
              <a:t>MBus</a:t>
            </a:r>
            <a:r>
              <a:rPr lang="en-US" sz="2400" dirty="0"/>
              <a:t>, 2009</a:t>
            </a:r>
          </a:p>
          <a:p>
            <a:r>
              <a:rPr lang="en-US" sz="2400" dirty="0"/>
              <a:t>Fashion Entrepreneur</a:t>
            </a:r>
          </a:p>
        </p:txBody>
      </p:sp>
      <p:pic>
        <p:nvPicPr>
          <p:cNvPr id="9" name="3 Applicable Music Skills sarah DeMarco 24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9090" y="574692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6370" y="2568833"/>
            <a:ext cx="26452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Apply your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Music Skills</a:t>
            </a:r>
          </a:p>
        </p:txBody>
      </p:sp>
    </p:spTree>
    <p:extLst>
      <p:ext uri="{BB962C8B-B14F-4D97-AF65-F5344CB8AC3E}">
        <p14:creationId xmlns:p14="http://schemas.microsoft.com/office/powerpoint/2010/main" val="141947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18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Advice for Current Students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7351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64593" y="1397000"/>
            <a:ext cx="435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Also: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Be fiscally responsible. </a:t>
            </a:r>
            <a:r>
              <a:rPr lang="en-US" sz="2000" dirty="0"/>
              <a:t>(9)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Get good job search skills</a:t>
            </a:r>
            <a:r>
              <a:rPr lang="en-US" sz="2000" dirty="0"/>
              <a:t>. (6) </a:t>
            </a:r>
          </a:p>
        </p:txBody>
      </p:sp>
    </p:spTree>
    <p:extLst>
      <p:ext uri="{BB962C8B-B14F-4D97-AF65-F5344CB8AC3E}">
        <p14:creationId xmlns:p14="http://schemas.microsoft.com/office/powerpoint/2010/main" val="1625358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Current Relationship with Music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97977"/>
              </p:ext>
            </p:extLst>
          </p:nvPr>
        </p:nvGraphicFramePr>
        <p:xfrm>
          <a:off x="838200" y="185828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10861753"/>
              </p:ext>
            </p:extLst>
          </p:nvPr>
        </p:nvGraphicFramePr>
        <p:xfrm>
          <a:off x="7148945" y="1409700"/>
          <a:ext cx="3807229" cy="4799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1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dirty="0"/>
              <a:t>Three topics:</a:t>
            </a:r>
          </a:p>
          <a:p>
            <a:pPr lvl="1"/>
            <a:r>
              <a:rPr lang="en-US" dirty="0"/>
              <a:t>Describing their current job.</a:t>
            </a:r>
          </a:p>
          <a:p>
            <a:pPr lvl="1"/>
            <a:r>
              <a:rPr lang="en-US" dirty="0"/>
              <a:t>Recounting their path from Berklee to what they do now.</a:t>
            </a:r>
          </a:p>
          <a:p>
            <a:pPr lvl="1"/>
            <a:r>
              <a:rPr lang="en-US" dirty="0"/>
              <a:t>Sharing thoughts and advice.</a:t>
            </a:r>
          </a:p>
          <a:p>
            <a:r>
              <a:rPr lang="en-US" b="1" dirty="0"/>
              <a:t>109 interviews done as of the end of 2017.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87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Last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53" y="1690687"/>
            <a:ext cx="2431147" cy="2431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81" y="1690687"/>
            <a:ext cx="3002320" cy="2431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7598" y="4232729"/>
            <a:ext cx="33670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Ryan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Heenan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Video Entrepreneur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22653" y="4232729"/>
            <a:ext cx="2742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Stephanie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Olmanni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Film Scoring + EPD, 2008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Registered Nurse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B.S. in Nursing</a:t>
            </a:r>
          </a:p>
        </p:txBody>
      </p:sp>
      <p:pic>
        <p:nvPicPr>
          <p:cNvPr id="3" name="4 Concluding thoughts Ryan Heenan 45 se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9981" y="5556168"/>
            <a:ext cx="609600" cy="609600"/>
          </a:xfrm>
          <a:prstGeom prst="rect">
            <a:avLst/>
          </a:prstGeom>
        </p:spPr>
      </p:pic>
      <p:pic>
        <p:nvPicPr>
          <p:cNvPr id="4" name="4 Dont Regret Berklee Stephanie Olmanni 45 sec">
            <a:hlinkClick r:id="" action="ppaction://media"/>
            <a:extLst>
              <a:ext uri="{FF2B5EF4-FFF2-40B4-BE49-F238E27FC236}">
                <a16:creationId xmlns:a16="http://schemas.microsoft.com/office/drawing/2014/main" id="{F92926A5-4006-4C6E-A75C-798CB6B36E96}"/>
              </a:ext>
            </a:extLst>
          </p:cNvPr>
          <p:cNvPicPr>
            <a:picLocks noGrp="1" noChangeAspect="1"/>
          </p:cNvPicPr>
          <p:nvPr>
            <p:ph idx="1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2653" y="5571556"/>
            <a:ext cx="609600" cy="609600"/>
          </a:xfr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C64F5BC7-DD6F-413F-8240-2C4947FEC7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75" y="1690688"/>
            <a:ext cx="1867830" cy="2495651"/>
          </a:xfrm>
          <a:prstGeom prst="rect">
            <a:avLst/>
          </a:prstGeom>
        </p:spPr>
      </p:pic>
      <p:pic>
        <p:nvPicPr>
          <p:cNvPr id="18" name="Praise for Major Prayre Finley 58 sec">
            <a:hlinkClick r:id="" action="ppaction://media"/>
            <a:extLst>
              <a:ext uri="{FF2B5EF4-FFF2-40B4-BE49-F238E27FC236}">
                <a16:creationId xmlns:a16="http://schemas.microsoft.com/office/drawing/2014/main" id="{A14D20D7-48E5-41C4-89F1-D8E78852295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7875" y="5562436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5C89C6-DB94-4FCC-9E1A-27E48899A530}"/>
              </a:ext>
            </a:extLst>
          </p:cNvPr>
          <p:cNvSpPr/>
          <p:nvPr/>
        </p:nvSpPr>
        <p:spPr>
          <a:xfrm>
            <a:off x="1160609" y="4248117"/>
            <a:ext cx="2903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Prayre</a:t>
            </a:r>
            <a:r>
              <a:rPr lang="en-US" sz="2000" dirty="0"/>
              <a:t> Finley</a:t>
            </a:r>
          </a:p>
          <a:p>
            <a:r>
              <a:rPr lang="en-US" sz="2000" dirty="0" err="1"/>
              <a:t>MBus</a:t>
            </a:r>
            <a:r>
              <a:rPr lang="en-US" sz="2000" dirty="0"/>
              <a:t>, 2013</a:t>
            </a:r>
          </a:p>
          <a:p>
            <a:r>
              <a:rPr lang="en-US" sz="2000" dirty="0"/>
              <a:t>Sub. Teacher, Bakery </a:t>
            </a:r>
            <a:r>
              <a:rPr lang="en-US" sz="2000" dirty="0" err="1"/>
              <a:t>Mgr</a:t>
            </a:r>
            <a:r>
              <a:rPr lang="en-US" sz="2000" dirty="0"/>
              <a:t>, Tutor</a:t>
            </a:r>
          </a:p>
        </p:txBody>
      </p:sp>
    </p:spTree>
    <p:extLst>
      <p:ext uri="{BB962C8B-B14F-4D97-AF65-F5344CB8AC3E}">
        <p14:creationId xmlns:p14="http://schemas.microsoft.com/office/powerpoint/2010/main" val="23979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5757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Don’t forget to check out </a:t>
            </a:r>
            <a:r>
              <a:rPr lang="en-US" sz="3600" dirty="0">
                <a:solidFill>
                  <a:srgbClr val="0070C0"/>
                </a:solidFill>
              </a:rPr>
              <a:t>OtherBerkleeAlumni.com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4800" dirty="0"/>
              <a:t>Any questions?</a:t>
            </a:r>
          </a:p>
          <a:p>
            <a:pPr marL="0" indent="0" algn="ctr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9573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No, really.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We’re done here.</a:t>
            </a:r>
          </a:p>
        </p:txBody>
      </p:sp>
    </p:spTree>
    <p:extLst>
      <p:ext uri="{BB962C8B-B14F-4D97-AF65-F5344CB8AC3E}">
        <p14:creationId xmlns:p14="http://schemas.microsoft.com/office/powerpoint/2010/main" val="1671594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Seriously, that’s all I got.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Over and out.</a:t>
            </a:r>
          </a:p>
        </p:txBody>
      </p:sp>
    </p:spTree>
    <p:extLst>
      <p:ext uri="{BB962C8B-B14F-4D97-AF65-F5344CB8AC3E}">
        <p14:creationId xmlns:p14="http://schemas.microsoft.com/office/powerpoint/2010/main" val="53898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Project:  Interviewing relatively-recent Berklee alumni with good non-music careers.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Criteria to qualify:</a:t>
            </a:r>
          </a:p>
          <a:p>
            <a:pPr lvl="1"/>
            <a:r>
              <a:rPr lang="en-US" dirty="0"/>
              <a:t>Under 25% of their job is music-related.</a:t>
            </a:r>
          </a:p>
          <a:p>
            <a:pPr lvl="1"/>
            <a:r>
              <a:rPr lang="en-US" u="sng" dirty="0"/>
              <a:t>Graduated</a:t>
            </a:r>
            <a:r>
              <a:rPr lang="en-US" dirty="0"/>
              <a:t> from Berklee within a decade.</a:t>
            </a:r>
          </a:p>
          <a:p>
            <a:pPr lvl="1"/>
            <a:r>
              <a:rPr lang="en-US" dirty="0"/>
              <a:t>Berklee was their first Bachelors Degree.</a:t>
            </a:r>
          </a:p>
          <a:p>
            <a:pPr lvl="1"/>
            <a:r>
              <a:rPr lang="en-US" dirty="0"/>
              <a:t>On track to earn at least </a:t>
            </a:r>
            <a:r>
              <a:rPr lang="en-US" baseline="30000" dirty="0"/>
              <a:t>$</a:t>
            </a:r>
            <a:r>
              <a:rPr lang="en-US" dirty="0"/>
              <a:t>45,000 this year.</a:t>
            </a:r>
          </a:p>
          <a:p>
            <a:pPr lvl="1"/>
            <a:r>
              <a:rPr lang="en-US" dirty="0"/>
              <a:t>At their job for at least 6 months.</a:t>
            </a:r>
          </a:p>
          <a:p>
            <a:pPr lvl="1"/>
            <a:r>
              <a:rPr lang="en-US" dirty="0"/>
              <a:t>Like their field and expect to continue working in it for years.</a:t>
            </a:r>
          </a:p>
          <a:p>
            <a:r>
              <a:rPr lang="en-US" dirty="0"/>
              <a:t>Three topics:</a:t>
            </a:r>
          </a:p>
          <a:p>
            <a:pPr lvl="1"/>
            <a:r>
              <a:rPr lang="en-US" dirty="0"/>
              <a:t>Describing their current job.</a:t>
            </a:r>
          </a:p>
          <a:p>
            <a:pPr lvl="1"/>
            <a:r>
              <a:rPr lang="en-US" dirty="0"/>
              <a:t>Recounting their path from Berklee to what they do now.</a:t>
            </a:r>
          </a:p>
          <a:p>
            <a:pPr lvl="1"/>
            <a:r>
              <a:rPr lang="en-US" dirty="0"/>
              <a:t>Sharing thoughts and advice.</a:t>
            </a:r>
          </a:p>
          <a:p>
            <a:r>
              <a:rPr lang="en-US" dirty="0"/>
              <a:t>109 interviews done as of the end of 2017.</a:t>
            </a:r>
          </a:p>
          <a:p>
            <a:r>
              <a:rPr lang="en-US" b="1" dirty="0"/>
              <a:t>All interviews can be seen at </a:t>
            </a:r>
            <a:r>
              <a:rPr lang="en-US" b="1" dirty="0">
                <a:solidFill>
                  <a:srgbClr val="0070C0"/>
                </a:solidFill>
              </a:rPr>
              <a:t>OtherBerkleeAlumni.com</a:t>
            </a:r>
            <a:r>
              <a:rPr lang="en-US" b="1" dirty="0"/>
              <a:t>. A new interview is posted weekly. 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7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pPr algn="ctr"/>
            <a:r>
              <a:rPr lang="en-US" dirty="0"/>
              <a:t>Majors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508487"/>
              </p:ext>
            </p:extLst>
          </p:nvPr>
        </p:nvGraphicFramePr>
        <p:xfrm>
          <a:off x="838200" y="1049867"/>
          <a:ext cx="10515600" cy="5127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171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7060-8EDB-4C0C-AC14-0482A7D5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FB82-D3BA-41FB-B804-57FCF0CA5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00B050"/>
                </a:solidFill>
              </a:rPr>
              <a:t>Business</a:t>
            </a:r>
            <a:r>
              <a:rPr lang="en-US" dirty="0"/>
              <a:t>” = </a:t>
            </a:r>
            <a:r>
              <a:rPr lang="en-US" dirty="0" err="1"/>
              <a:t>MBus</a:t>
            </a:r>
            <a:r>
              <a:rPr lang="en-US" dirty="0"/>
              <a:t> + Pro</a:t>
            </a:r>
          </a:p>
          <a:p>
            <a:r>
              <a:rPr lang="en-US" dirty="0"/>
              <a:t>“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</a:t>
            </a:r>
            <a:r>
              <a:rPr lang="en-US" dirty="0"/>
              <a:t>” = MP&amp;E, EPD, CWP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7030A0"/>
                </a:solidFill>
              </a:rPr>
              <a:t>Other</a:t>
            </a:r>
            <a:r>
              <a:rPr lang="en-US" dirty="0"/>
              <a:t>” = everything else,</a:t>
            </a:r>
          </a:p>
          <a:p>
            <a:pPr marL="0" indent="0">
              <a:buNone/>
            </a:pPr>
            <a:r>
              <a:rPr lang="en-US" dirty="0"/>
              <a:t>                     including </a:t>
            </a:r>
            <a:r>
              <a:rPr lang="en-US" dirty="0" err="1"/>
              <a:t>BoCo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F0A4296-9568-4626-A840-AE88C8284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2914861"/>
              </p:ext>
            </p:extLst>
          </p:nvPr>
        </p:nvGraphicFramePr>
        <p:xfrm>
          <a:off x="5473700" y="1371599"/>
          <a:ext cx="4686300" cy="431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6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Year of Graduation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3070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5625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Principal Instrument / Gender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97095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50649528"/>
              </p:ext>
            </p:extLst>
          </p:nvPr>
        </p:nvGraphicFramePr>
        <p:xfrm>
          <a:off x="838202" y="1825625"/>
          <a:ext cx="3484416" cy="448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29600" y="46699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352537047"/>
              </p:ext>
            </p:extLst>
          </p:nvPr>
        </p:nvGraphicFramePr>
        <p:xfrm>
          <a:off x="4213603" y="1690688"/>
          <a:ext cx="3035096" cy="3897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7D94007-A57E-4837-8AAF-32C8F7D44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743155"/>
              </p:ext>
            </p:extLst>
          </p:nvPr>
        </p:nvGraphicFramePr>
        <p:xfrm>
          <a:off x="8678487" y="931025"/>
          <a:ext cx="2675313" cy="266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103708C-A536-4418-B225-35E04F29AA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869765"/>
              </p:ext>
            </p:extLst>
          </p:nvPr>
        </p:nvGraphicFramePr>
        <p:xfrm>
          <a:off x="7132321" y="3591209"/>
          <a:ext cx="2663772" cy="2717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A2834BA-AE7E-4BB3-BC4E-31BDF54D1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403113"/>
              </p:ext>
            </p:extLst>
          </p:nvPr>
        </p:nvGraphicFramePr>
        <p:xfrm>
          <a:off x="9796092" y="3525329"/>
          <a:ext cx="2547393" cy="2783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8576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  <p:bldGraphic spid="13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8817</TotalTime>
  <Words>1185</Words>
  <Application>Microsoft Office PowerPoint</Application>
  <PresentationFormat>Widescreen</PresentationFormat>
  <Paragraphs>236</Paragraphs>
  <Slides>43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Berklee Alumni Working Outside of Music: Paths, Thoughts, and Advice</vt:lpstr>
      <vt:lpstr>The Project:  Interviewing relatively-recent Berklee alumni with good non-music careers.</vt:lpstr>
      <vt:lpstr>The Project:  Interviewing relatively-recent Berklee alumni with good non-music careers.</vt:lpstr>
      <vt:lpstr>The Project:  Interviewing relatively-recent Berklee alumni with good non-music careers.</vt:lpstr>
      <vt:lpstr>The Project:  Interviewing relatively-recent Berklee alumni with good non-music careers.</vt:lpstr>
      <vt:lpstr>Majors</vt:lpstr>
      <vt:lpstr>Majors</vt:lpstr>
      <vt:lpstr>Year of Graduation</vt:lpstr>
      <vt:lpstr>Principal Instrument / Gender</vt:lpstr>
      <vt:lpstr>What They’re Doing Now</vt:lpstr>
      <vt:lpstr>What They’re Doing Now -- Broken out by Berklee Major</vt:lpstr>
      <vt:lpstr>Additional (Non-Music) Degrees</vt:lpstr>
      <vt:lpstr>Years Until Their Non-Music Career Started</vt:lpstr>
      <vt:lpstr>…Excluding Time as a Full-Time Student</vt:lpstr>
      <vt:lpstr>Years working in Music</vt:lpstr>
      <vt:lpstr>When They Left Music as a Career, They… </vt:lpstr>
      <vt:lpstr>“Business” grads were less likely to work in music, but the percentage of music jobs that proved relevant to their non-music career was similar in all 3.</vt:lpstr>
      <vt:lpstr>How They Got Their First Non-Music-Career Job</vt:lpstr>
      <vt:lpstr>Their First Non-Music-Career Job</vt:lpstr>
      <vt:lpstr>Full Details at OtherBerkleeAlumni.com</vt:lpstr>
      <vt:lpstr>What Berklee Did Well #1 (48; 44%)</vt:lpstr>
      <vt:lpstr>What Berklee Did Well #2 (30; 28%)</vt:lpstr>
      <vt:lpstr>What Berklee Did Well #3 (29; 27%)</vt:lpstr>
      <vt:lpstr>What Berklee Did Well #4 (18; 17%)</vt:lpstr>
      <vt:lpstr>What Berklee Did Well #5 (16, 15%)</vt:lpstr>
      <vt:lpstr>What Berklee Did Well #6 (15, 15%)</vt:lpstr>
      <vt:lpstr>What Berklee Did Well #7 (13, 12%)</vt:lpstr>
      <vt:lpstr>What Berklee did well</vt:lpstr>
      <vt:lpstr>Advice for Current Students #1 (48, 44%)</vt:lpstr>
      <vt:lpstr>Advice for Current Students #2 (39, 36%)</vt:lpstr>
      <vt:lpstr>Advice for Current Students #3a (35, 32%)</vt:lpstr>
      <vt:lpstr>Advice for Current Students #3b (35, 32%)</vt:lpstr>
      <vt:lpstr>Advice for Current Students #5 (27, 25%)</vt:lpstr>
      <vt:lpstr>Advice for Current Students #6a (20, 18%)</vt:lpstr>
      <vt:lpstr>Advice for Current Students #6b (20, 18%)</vt:lpstr>
      <vt:lpstr>Advice for Current Students #8 (18, 17%)</vt:lpstr>
      <vt:lpstr>Advice for Current Students #9 (11, 10%)</vt:lpstr>
      <vt:lpstr>Advice for Current Students</vt:lpstr>
      <vt:lpstr>Current Relationship with Music</vt:lpstr>
      <vt:lpstr>Last Words</vt:lpstr>
      <vt:lpstr>Thank you!</vt:lpstr>
      <vt:lpstr>No, really.</vt:lpstr>
      <vt:lpstr>Seriously, that’s all I got.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Kevin Block-Schwenk</dc:creator>
  <cp:lastModifiedBy>Kevin Block-Schwenk</cp:lastModifiedBy>
  <cp:revision>447</cp:revision>
  <dcterms:created xsi:type="dcterms:W3CDTF">2016-12-27T15:25:56Z</dcterms:created>
  <dcterms:modified xsi:type="dcterms:W3CDTF">2018-02-04T03:11:52Z</dcterms:modified>
</cp:coreProperties>
</file>